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348" r:id="rId2"/>
    <p:sldId id="349"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7A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p:restoredTop sz="94609"/>
  </p:normalViewPr>
  <p:slideViewPr>
    <p:cSldViewPr snapToGrid="0" snapToObjects="1">
      <p:cViewPr varScale="1">
        <p:scale>
          <a:sx n="132" d="100"/>
          <a:sy n="132" d="100"/>
        </p:scale>
        <p:origin x="192"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1903A-E76E-D444-9F84-6C8E8532EC68}" type="datetimeFigureOut">
              <a:rPr lang="en-US" smtClean="0"/>
              <a:t>9/18/18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64102-AC19-6C4F-9AC5-203360CBA4EB}" type="slidenum">
              <a:rPr lang="en-US" smtClean="0"/>
              <a:t>‹#›</a:t>
            </a:fld>
            <a:endParaRPr lang="en-US"/>
          </a:p>
        </p:txBody>
      </p:sp>
    </p:spTree>
    <p:extLst>
      <p:ext uri="{BB962C8B-B14F-4D97-AF65-F5344CB8AC3E}">
        <p14:creationId xmlns:p14="http://schemas.microsoft.com/office/powerpoint/2010/main" val="99149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FF45-1889-E440-8CDB-0E975284E6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913C2E-EC0D-9F4C-B995-5C6B8ADADD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021397-468F-8341-AE73-8874B3DBAB05}"/>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A3A2C798-4F6E-EF4D-B694-69634293B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2B580-11B8-E44B-AD66-0846AE26A110}"/>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755109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CAED-696E-6E4C-815B-42BEB9133A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8645F0-4162-604B-A31A-5042F92E983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82DC6-F4D2-B446-A6F8-F1E0773B0873}"/>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B4724B95-D368-7D49-B14C-DDB008254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0D84A-2C7F-EA4E-9687-836DB0CC5B8A}"/>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157542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F5B91-6941-0F4D-9AC3-139C44AC4F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950F04-723E-C940-A1AB-90C52AFD1B8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93BB7-8C5F-D34E-8846-28C6D154C30B}"/>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8C279B3E-FE6E-7C44-910D-0740026E1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403E4-2580-A148-8266-081E355CE2F3}"/>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1576368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3" y="6412611"/>
            <a:ext cx="248609" cy="252604"/>
          </a:xfrm>
          <a:prstGeom prst="rect">
            <a:avLst/>
          </a:prstGeom>
        </p:spPr>
        <p:txBody>
          <a:bodyPr lIns="34289" tIns="34289" rIns="34289" bIns="34289"/>
          <a:lstStyle>
            <a:lvl1pPr defTabSz="914246">
              <a:defRPr sz="1200">
                <a:latin typeface="Calibri"/>
                <a:ea typeface="Calibri"/>
                <a:cs typeface="Calibri"/>
                <a:sym typeface="Calibri"/>
              </a:defRPr>
            </a:lvl1pPr>
          </a:lstStyle>
          <a:p>
            <a:fld id="{86CB4B4D-7CA3-9044-876B-883B54F8677D}" type="slidenum">
              <a:t>‹#›</a:t>
            </a:fld>
            <a:endParaRPr/>
          </a:p>
        </p:txBody>
      </p:sp>
    </p:spTree>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7"/>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_white">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7" y="4168249"/>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31" tIns="44814" rIns="89631" bIns="44814" numCol="1" anchor="t" anchorCtr="0" compatLnSpc="1">
            <a:prstTxWarp prst="textNoShape">
              <a:avLst/>
            </a:prstTxWarp>
            <a:noAutofit/>
          </a:bodyPr>
          <a:lstStyle/>
          <a:p>
            <a:endParaRPr lang="en-US" sz="1371"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8"/>
            <a:ext cx="8964185" cy="1793091"/>
          </a:xfrm>
          <a:noFill/>
        </p:spPr>
        <p:txBody>
          <a:bodyPr lIns="146304" tIns="91440" rIns="146304" bIns="91440" anchor="t" anchorCtr="0"/>
          <a:lstStyle>
            <a:lvl1pPr>
              <a:defRPr sz="5294"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6"/>
            <a:ext cx="7171337" cy="179232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2"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1"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A376-0EFD-0245-85E0-77543EE3DE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AEB511-185A-5C40-8955-1C529816B1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06CFCE-DA60-6C4C-8F83-5179D2AB69DF}"/>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2E701BB0-266B-7048-A2E2-FFCD94C52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64869-60D9-364B-A02C-59589F8BD143}"/>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203513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9EE6-1124-9C41-849D-845D663C1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D9D7AF-18C2-494A-8235-37766EC65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8F1EBA-3671-5546-BCF5-A1C2CD578EC0}"/>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138F6EEF-3E6A-D548-8DBA-EB287321E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33430-4E49-1F4E-920E-068E6ECA3C1D}"/>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01062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4FEE-C3E8-A84C-89BA-A0C86FB8C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3CE929-CEBF-3B45-8D23-33CE6672D2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19E62D-1315-9B40-977F-0AA6C5617A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FA764-CE75-4946-8DA8-27F76B62AC7A}"/>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6" name="Footer Placeholder 5">
            <a:extLst>
              <a:ext uri="{FF2B5EF4-FFF2-40B4-BE49-F238E27FC236}">
                <a16:creationId xmlns:a16="http://schemas.microsoft.com/office/drawing/2014/main" id="{41D6F1CC-C502-1543-ADA8-F5CAA089D8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6DCF34-D28B-3644-A9B8-FF4778AE724E}"/>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978097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3FAF-57DD-514E-8086-531E95754B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B25218-9D70-EC49-A106-4633FAEED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D8F5E7-3A4E-1147-A0DB-2DA72424811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6DF757-69F1-3348-81A9-9646766FB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6A13D7-4632-DF4F-8D64-6E70977277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DCBD7D-5B0A-3846-8A10-A51C742236EA}"/>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8" name="Footer Placeholder 7">
            <a:extLst>
              <a:ext uri="{FF2B5EF4-FFF2-40B4-BE49-F238E27FC236}">
                <a16:creationId xmlns:a16="http://schemas.microsoft.com/office/drawing/2014/main" id="{AE9E42E3-F2E3-3A48-A551-67EB5A86B3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C17B0D-5C40-924F-91AA-DEA0B7D70425}"/>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62281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57C3-8A1E-3749-9D80-D7B3C0C957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2D65EB-431C-0943-9448-E78CFFFD56EB}"/>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4" name="Footer Placeholder 3">
            <a:extLst>
              <a:ext uri="{FF2B5EF4-FFF2-40B4-BE49-F238E27FC236}">
                <a16:creationId xmlns:a16="http://schemas.microsoft.com/office/drawing/2014/main" id="{41E5E134-73CA-F24A-829D-DBBE7572FB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AB2B39-28A6-F946-899D-16901B59A752}"/>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391432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B04073-32D7-864F-AF2F-669B982555B6}"/>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3" name="Footer Placeholder 2">
            <a:extLst>
              <a:ext uri="{FF2B5EF4-FFF2-40B4-BE49-F238E27FC236}">
                <a16:creationId xmlns:a16="http://schemas.microsoft.com/office/drawing/2014/main" id="{7FE7744B-1718-4349-AFE3-65B6CC8A58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B33CBF-2FE7-8644-8F18-5EBA2BD40D94}"/>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1133701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0FA-8DDE-944E-8089-2B1DEB73C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695F76-97EF-9B4E-A893-57A9EBC70A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0CD16A-D22A-104C-9958-44DD1C0F1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505AE8-3DA4-7D4C-9774-4389AA189552}"/>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6" name="Footer Placeholder 5">
            <a:extLst>
              <a:ext uri="{FF2B5EF4-FFF2-40B4-BE49-F238E27FC236}">
                <a16:creationId xmlns:a16="http://schemas.microsoft.com/office/drawing/2014/main" id="{1DD5D035-7B57-E94A-BF62-27673072EF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83E76B-D212-0443-B208-213E93A572C4}"/>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40400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3FB0-9B58-764D-A7C3-1CD0EA158A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9FF6E9-B67C-934B-AC24-391F9BB68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2AF2DE-7F4D-A74C-9EFA-0628E0636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981420-7F99-1841-AB49-B36F021F2AA0}"/>
              </a:ext>
            </a:extLst>
          </p:cNvPr>
          <p:cNvSpPr>
            <a:spLocks noGrp="1"/>
          </p:cNvSpPr>
          <p:nvPr>
            <p:ph type="dt" sz="half" idx="10"/>
          </p:nvPr>
        </p:nvSpPr>
        <p:spPr/>
        <p:txBody>
          <a:bodyPr/>
          <a:lstStyle/>
          <a:p>
            <a:fld id="{59DE8468-9869-4943-B781-6E8ED4C3D98A}" type="datetimeFigureOut">
              <a:rPr lang="en-US" smtClean="0"/>
              <a:t>9/18/18</a:t>
            </a:fld>
            <a:endParaRPr lang="en-US"/>
          </a:p>
        </p:txBody>
      </p:sp>
      <p:sp>
        <p:nvSpPr>
          <p:cNvPr id="6" name="Footer Placeholder 5">
            <a:extLst>
              <a:ext uri="{FF2B5EF4-FFF2-40B4-BE49-F238E27FC236}">
                <a16:creationId xmlns:a16="http://schemas.microsoft.com/office/drawing/2014/main" id="{C2A31258-884A-4C47-AA4F-EC1D91E5F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A4842-BF10-EB48-A39A-A6E3C91906B5}"/>
              </a:ext>
            </a:extLst>
          </p:cNvPr>
          <p:cNvSpPr>
            <a:spLocks noGrp="1"/>
          </p:cNvSpPr>
          <p:nvPr>
            <p:ph type="sldNum" sz="quarter" idx="12"/>
          </p:nvPr>
        </p:nvSpPr>
        <p:spPr/>
        <p:txBody>
          <a:bodyPr/>
          <a:lstStyle/>
          <a:p>
            <a:fld id="{48577B50-F766-894B-A0E9-FAD466169917}" type="slidenum">
              <a:rPr lang="en-US" smtClean="0"/>
              <a:t>‹#›</a:t>
            </a:fld>
            <a:endParaRPr lang="en-US"/>
          </a:p>
        </p:txBody>
      </p:sp>
    </p:spTree>
    <p:extLst>
      <p:ext uri="{BB962C8B-B14F-4D97-AF65-F5344CB8AC3E}">
        <p14:creationId xmlns:p14="http://schemas.microsoft.com/office/powerpoint/2010/main" val="2624770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95443F-E82E-2045-A907-B69326ED96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D53739-C5EC-3E46-92BF-864DCD282C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59197-37E0-FE4E-8CC7-5D899400A1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E8468-9869-4943-B781-6E8ED4C3D98A}" type="datetimeFigureOut">
              <a:rPr lang="en-US" smtClean="0"/>
              <a:t>9/18/18</a:t>
            </a:fld>
            <a:endParaRPr lang="en-US"/>
          </a:p>
        </p:txBody>
      </p:sp>
      <p:sp>
        <p:nvSpPr>
          <p:cNvPr id="5" name="Footer Placeholder 4">
            <a:extLst>
              <a:ext uri="{FF2B5EF4-FFF2-40B4-BE49-F238E27FC236}">
                <a16:creationId xmlns:a16="http://schemas.microsoft.com/office/drawing/2014/main" id="{D3CFC249-5429-C040-A4C0-6BF8B14FA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288909-4DDD-9545-9032-B34985900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77B50-F766-894B-A0E9-FAD466169917}" type="slidenum">
              <a:rPr lang="en-US" smtClean="0"/>
              <a:t>‹#›</a:t>
            </a:fld>
            <a:endParaRPr lang="en-US"/>
          </a:p>
        </p:txBody>
      </p:sp>
    </p:spTree>
    <p:extLst>
      <p:ext uri="{BB962C8B-B14F-4D97-AF65-F5344CB8AC3E}">
        <p14:creationId xmlns:p14="http://schemas.microsoft.com/office/powerpoint/2010/main" val="306962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8.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emf"/><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2.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2.png"/><Relationship Id="rId7"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43.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sv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image" Target="../media/image79.emf"/><Relationship Id="rId4" Type="http://schemas.openxmlformats.org/officeDocument/2006/relationships/image" Target="../media/image78.emf"/></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6.xml"/><Relationship Id="rId5" Type="http://schemas.openxmlformats.org/officeDocument/2006/relationships/image" Target="../media/image87.pn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16.xml"/><Relationship Id="rId5" Type="http://schemas.openxmlformats.org/officeDocument/2006/relationships/image" Target="../media/image88.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240.png"/></Relationships>
</file>

<file path=ppt/slides/_rels/slide76.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240.png"/></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tiff"/></Relationships>
</file>

<file path=ppt/slides/_rels/slide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7AD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Cosmos DB Workshop</a:t>
            </a:r>
            <a:br>
              <a:rPr lang="en-CA" b="1" dirty="0"/>
            </a:br>
            <a:r>
              <a:rPr lang="en-CA" sz="2800" b="1" dirty="0"/>
              <a:t>https://</a:t>
            </a:r>
            <a:r>
              <a:rPr lang="en-CA" sz="2800" b="1" dirty="0" err="1"/>
              <a:t>aka.ms</a:t>
            </a:r>
            <a:r>
              <a:rPr lang="en-CA" sz="2800" b="1" dirty="0"/>
              <a:t>/</a:t>
            </a:r>
            <a:r>
              <a:rPr lang="en-CA" sz="2800" b="1" dirty="0" err="1"/>
              <a:t>cosmosdb</a:t>
            </a:r>
            <a:r>
              <a:rPr lang="en-CA" sz="2800" b="1" dirty="0"/>
              <a:t>-workshop</a:t>
            </a:r>
            <a:endParaRPr lang="en-US" dirty="0"/>
          </a:p>
        </p:txBody>
      </p:sp>
      <p:sp>
        <p:nvSpPr>
          <p:cNvPr id="3" name="Text Placeholder 2"/>
          <p:cNvSpPr>
            <a:spLocks noGrp="1"/>
          </p:cNvSpPr>
          <p:nvPr>
            <p:ph type="body" sz="quarter" idx="12"/>
          </p:nvPr>
        </p:nvSpPr>
        <p:spPr>
          <a:xfrm>
            <a:off x="269302" y="4817101"/>
            <a:ext cx="7170320" cy="1601092"/>
          </a:xfrm>
        </p:spPr>
        <p:txBody>
          <a:bodyPr/>
          <a:lstStyle/>
          <a:p>
            <a:r>
              <a:rPr lang="en-US" dirty="0">
                <a:latin typeface="+mj-lt"/>
              </a:rPr>
              <a:t>Ray Kao </a:t>
            </a:r>
          </a:p>
          <a:p>
            <a:r>
              <a:rPr lang="en-US" sz="1961" b="1" dirty="0">
                <a:latin typeface="+mj-lt"/>
              </a:rPr>
              <a:t>Open Source Software Data Lead</a:t>
            </a:r>
          </a:p>
          <a:p>
            <a:r>
              <a:rPr lang="en-US" sz="1961" dirty="0">
                <a:latin typeface="+mj-lt"/>
              </a:rPr>
              <a:t>Azure Global Black Belt</a:t>
            </a:r>
            <a:endParaRPr lang="en-US" sz="2353" dirty="0">
              <a:latin typeface="+mj-lt"/>
            </a:endParaRPr>
          </a:p>
          <a:p>
            <a:r>
              <a:rPr lang="en-US" sz="2745" b="1" dirty="0">
                <a:latin typeface="+mj-lt"/>
              </a:rPr>
              <a:t>Microsoft Canada</a:t>
            </a:r>
            <a:endParaRPr lang="en-US" sz="3137" b="1" dirty="0">
              <a:latin typeface="+mj-lt"/>
            </a:endParaRPr>
          </a:p>
          <a:p>
            <a:endParaRPr lang="en-US" dirty="0">
              <a:latin typeface="+mj-lt"/>
            </a:endParaRPr>
          </a:p>
        </p:txBody>
      </p:sp>
      <p:sp>
        <p:nvSpPr>
          <p:cNvPr id="5" name="TextBox 4"/>
          <p:cNvSpPr txBox="1"/>
          <p:nvPr/>
        </p:nvSpPr>
        <p:spPr>
          <a:xfrm>
            <a:off x="7800696" y="299296"/>
            <a:ext cx="4081666" cy="941386"/>
          </a:xfrm>
          <a:prstGeom prst="rect">
            <a:avLst/>
          </a:prstGeom>
          <a:noFill/>
        </p:spPr>
        <p:txBody>
          <a:bodyPr wrap="none" lIns="179285" tIns="143428" rIns="179285" bIns="143428" rtlCol="0">
            <a:spAutoFit/>
          </a:bodyPr>
          <a:lstStyle/>
          <a:p>
            <a:pPr algn="r">
              <a:lnSpc>
                <a:spcPct val="90000"/>
              </a:lnSpc>
              <a:spcAft>
                <a:spcPts val="588"/>
              </a:spcAft>
            </a:pPr>
            <a:r>
              <a:rPr lang="en-US" sz="2353" dirty="0">
                <a:gradFill>
                  <a:gsLst>
                    <a:gs pos="2917">
                      <a:schemeClr val="tx1"/>
                    </a:gs>
                    <a:gs pos="30000">
                      <a:schemeClr val="tx1"/>
                    </a:gs>
                  </a:gsLst>
                  <a:lin ang="5400000" scaled="0"/>
                </a:gradFill>
                <a:latin typeface="+mj-lt"/>
              </a:rPr>
              <a:t>Twitter: @</a:t>
            </a:r>
            <a:r>
              <a:rPr lang="en-US" sz="2353" dirty="0" err="1">
                <a:gradFill>
                  <a:gsLst>
                    <a:gs pos="2917">
                      <a:schemeClr val="tx1"/>
                    </a:gs>
                    <a:gs pos="30000">
                      <a:schemeClr val="tx1"/>
                    </a:gs>
                  </a:gsLst>
                  <a:lin ang="5400000" scaled="0"/>
                </a:gradFill>
                <a:latin typeface="+mj-lt"/>
              </a:rPr>
              <a:t>RayKao</a:t>
            </a:r>
            <a:br>
              <a:rPr lang="en-US" sz="2353" dirty="0">
                <a:gradFill>
                  <a:gsLst>
                    <a:gs pos="2917">
                      <a:schemeClr val="tx1"/>
                    </a:gs>
                    <a:gs pos="30000">
                      <a:schemeClr val="tx1"/>
                    </a:gs>
                  </a:gsLst>
                  <a:lin ang="5400000" scaled="0"/>
                </a:gradFill>
                <a:latin typeface="+mj-lt"/>
              </a:rPr>
            </a:br>
            <a:r>
              <a:rPr lang="en-US" sz="2353" dirty="0">
                <a:gradFill>
                  <a:gsLst>
                    <a:gs pos="2917">
                      <a:schemeClr val="tx1"/>
                    </a:gs>
                    <a:gs pos="30000">
                      <a:schemeClr val="tx1"/>
                    </a:gs>
                  </a:gsLst>
                  <a:lin ang="5400000" scaled="0"/>
                </a:gradFill>
                <a:latin typeface="+mj-lt"/>
              </a:rPr>
              <a:t>Email: </a:t>
            </a:r>
            <a:r>
              <a:rPr lang="en-US" sz="2353" dirty="0" err="1">
                <a:gradFill>
                  <a:gsLst>
                    <a:gs pos="2917">
                      <a:schemeClr val="tx1"/>
                    </a:gs>
                    <a:gs pos="30000">
                      <a:schemeClr val="tx1"/>
                    </a:gs>
                  </a:gsLst>
                  <a:lin ang="5400000" scaled="0"/>
                </a:gradFill>
                <a:latin typeface="+mj-lt"/>
              </a:rPr>
              <a:t>ray.kao@microsoft.com</a:t>
            </a:r>
            <a:endParaRPr lang="en-US" sz="235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693117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Elastically scalable storage and throughput</a:t>
            </a:r>
          </a:p>
        </p:txBody>
      </p:sp>
      <p:sp>
        <p:nvSpPr>
          <p:cNvPr id="4" name="TextBox 3"/>
          <p:cNvSpPr txBox="1"/>
          <p:nvPr/>
        </p:nvSpPr>
        <p:spPr>
          <a:xfrm>
            <a:off x="5711514" y="2050410"/>
            <a:ext cx="6392855"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 machine is never a bottle neck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Transparent server-side partition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Elastically scale storage (GB to PB) and throughput (100 to 100M </a:t>
            </a:r>
            <a:r>
              <a:rPr kumimoji="0" lang="en-US" sz="1600" b="0" i="0" u="none" strike="noStrike" kern="1200" cap="none" spc="0" normalizeH="0" baseline="0" noProof="0" dirty="0" err="1">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a:t>
            </a: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/sec) across many machines and multiple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expiration via policy based TTL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Pay by the hour, change throughput at any time for only what you need </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8854" y="1587500"/>
            <a:ext cx="3610833" cy="3075895"/>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332817" y="2061683"/>
            <a:ext cx="4924848" cy="2370188"/>
            <a:chOff x="6572809" y="4415723"/>
            <a:chExt cx="4924848" cy="2370188"/>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815743" y="5172789"/>
              <a:ext cx="17911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5405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832426" y="4746685"/>
              <a:ext cx="554959" cy="1061829"/>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12000000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10000000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8000000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6000000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4000000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74767" y="5922810"/>
              <a:ext cx="545342" cy="253916"/>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134949" y="5922810"/>
              <a:ext cx="535724" cy="233847"/>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0"/>
              <a:ext cx="81624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2463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Hourly throughput (request/sec)</a:t>
              </a:r>
            </a:p>
          </p:txBody>
        </p:sp>
      </p:grpSp>
    </p:spTree>
    <p:extLst>
      <p:ext uri="{BB962C8B-B14F-4D97-AF65-F5344CB8AC3E}">
        <p14:creationId xmlns:p14="http://schemas.microsoft.com/office/powerpoint/2010/main" val="26846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Schema-agnostic, automatic indexing</a:t>
            </a:r>
          </a:p>
        </p:txBody>
      </p:sp>
      <p:sp>
        <p:nvSpPr>
          <p:cNvPr id="4" name="TextBox 3"/>
          <p:cNvSpPr txBox="1"/>
          <p:nvPr/>
        </p:nvSpPr>
        <p:spPr>
          <a:xfrm>
            <a:off x="5711515" y="2050410"/>
            <a:ext cx="605099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At global scale, schema/index management is painful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and synchronous indexing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Hash, range, and geospatial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Works across every data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Highly write-optimized database engine</a:t>
            </a:r>
          </a:p>
        </p:txBody>
      </p:sp>
      <p:grpSp>
        <p:nvGrpSpPr>
          <p:cNvPr id="75" name="Group 74"/>
          <p:cNvGrpSpPr/>
          <p:nvPr/>
        </p:nvGrpSpPr>
        <p:grpSpPr>
          <a:xfrm>
            <a:off x="742176" y="1431056"/>
            <a:ext cx="4092248" cy="359867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89" name="Straight Arrow Connector 88"/>
          <p:cNvCxnSpPr>
            <a:stCxn id="87" idx="3"/>
            <a:endCxn id="88"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2318164" y="5188899"/>
            <a:ext cx="10711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Physical index</a:t>
            </a:r>
          </a:p>
        </p:txBody>
      </p:sp>
      <p:sp>
        <p:nvSpPr>
          <p:cNvPr id="104" name="TextBox 103"/>
          <p:cNvSpPr txBox="1"/>
          <p:nvPr/>
        </p:nvSpPr>
        <p:spPr>
          <a:xfrm>
            <a:off x="677207" y="3471559"/>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Schema</a:t>
            </a:r>
          </a:p>
        </p:txBody>
      </p:sp>
    </p:spTree>
    <p:extLst>
      <p:ext uri="{BB962C8B-B14F-4D97-AF65-F5344CB8AC3E}">
        <p14:creationId xmlns:p14="http://schemas.microsoft.com/office/powerpoint/2010/main" val="286864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Multi-model, multi-API</a:t>
            </a:r>
          </a:p>
        </p:txBody>
      </p:sp>
      <p:sp>
        <p:nvSpPr>
          <p:cNvPr id="4" name="TextBox 3"/>
          <p:cNvSpPr txBox="1"/>
          <p:nvPr/>
        </p:nvSpPr>
        <p:spPr>
          <a:xfrm>
            <a:off x="5711514" y="2050410"/>
            <a:ext cx="648048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Database engine operates on Atom-Record-Sequence type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All data models can be efficiently translated to 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Multi-model: Key-value, Document, Column, and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Multi-API: SQL (DocumentDB), MongoDB, Table, Cassandra and Gremlin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7045" y="2005015"/>
            <a:ext cx="3351795" cy="2658320"/>
          </a:xfrm>
          <a:prstGeom prst="rect">
            <a:avLst/>
          </a:prstGeom>
        </p:spPr>
      </p:pic>
    </p:spTree>
    <p:extLst>
      <p:ext uri="{BB962C8B-B14F-4D97-AF65-F5344CB8AC3E}">
        <p14:creationId xmlns:p14="http://schemas.microsoft.com/office/powerpoint/2010/main" val="31535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Industry-leading, enterprise-grade SLAs </a:t>
            </a:r>
          </a:p>
        </p:txBody>
      </p:sp>
      <p:sp>
        <p:nvSpPr>
          <p:cNvPr id="28" name="TextBox 27"/>
          <p:cNvSpPr txBox="1"/>
          <p:nvPr/>
        </p:nvSpPr>
        <p:spPr>
          <a:xfrm>
            <a:off x="5711515" y="2050410"/>
            <a:ext cx="5614576"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99.99% availability – even with a single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Made possible with highly-redundant storage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Guaranteed durability – writes are majority quorum committed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First and only service to offer SLAs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Low-latency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Consistency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Throughput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3CBC6BF8-2FB3-4330-915E-00ADD8C23F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2186" y="2168721"/>
            <a:ext cx="2866002" cy="2317922"/>
          </a:xfrm>
          <a:prstGeom prst="rect">
            <a:avLst/>
          </a:prstGeom>
        </p:spPr>
      </p:pic>
    </p:spTree>
    <p:extLst>
      <p:ext uri="{BB962C8B-B14F-4D97-AF65-F5344CB8AC3E}">
        <p14:creationId xmlns:p14="http://schemas.microsoft.com/office/powerpoint/2010/main" val="341422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162" y="1587761"/>
            <a:ext cx="0" cy="34928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70" y="1587761"/>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Security &amp; Compliance</a:t>
            </a:r>
          </a:p>
        </p:txBody>
      </p:sp>
      <p:sp>
        <p:nvSpPr>
          <p:cNvPr id="4" name="TextBox 3"/>
          <p:cNvSpPr txBox="1"/>
          <p:nvPr/>
        </p:nvSpPr>
        <p:spPr>
          <a:xfrm>
            <a:off x="5711570" y="2050606"/>
            <a:ext cx="5071705" cy="3539430"/>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Always encrypted at rest and in transit</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Rest – AES256</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 Transit – SSL / TLS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Fine grained “row level” authorization</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User/Permissions with Resource Tokens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Network security with IP firewall rules and VNET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Comprehensive Azure compliance certification:</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ISO 27001, ISO 27018, EUMC, HIPAA</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PCI, SOC1 and SOC2</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FEDRAMP, HITRUST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863" y="2050607"/>
            <a:ext cx="2685669" cy="233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07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9423" y="4861102"/>
            <a:ext cx="6436413" cy="553998"/>
          </a:xfrm>
          <a:prstGeom prst="rect">
            <a:avLst/>
          </a:prstGeom>
          <a:noFill/>
        </p:spPr>
        <p:txBody>
          <a:bodyPr wrap="square" rtlCol="0">
            <a:spAutoFit/>
          </a:bodyPr>
          <a:lstStyle/>
          <a:p>
            <a:r>
              <a:rPr lang="en-US" sz="3000" dirty="0">
                <a:solidFill>
                  <a:srgbClr val="00B0F0"/>
                </a:solidFill>
                <a:latin typeface="Segoe UI Semibold" panose="020B0702040204020203" pitchFamily="34" charset="0"/>
                <a:cs typeface="Segoe UI Semibold" panose="020B0702040204020203" pitchFamily="34" charset="0"/>
              </a:rPr>
              <a:t>Common Use Cases and Scenarios</a:t>
            </a:r>
            <a:endParaRPr lang="en-US" sz="300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39946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www.dnnsoftware.com/Portals/0/PressKit/DNN_fullcolor_pos.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777144" y="1847207"/>
            <a:ext cx="2882784" cy="1138699"/>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547360"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dirty="0">
                <a:solidFill>
                  <a:schemeClr val="bg1"/>
                </a:solidFill>
                <a:ea typeface="+mj-ea"/>
                <a:cs typeface="+mj-cs"/>
              </a:rPr>
              <a:t>Globally Distributed Apps</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support massive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access across multiple geographies to build highly responsive applications</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Automatic indexing over flexible schemas to support rich queries over user-defined content</a:t>
            </a:r>
            <a:br>
              <a:rPr lang="en-US" sz="2000" dirty="0">
                <a:solidFill>
                  <a:schemeClr val="bg1"/>
                </a:solidFill>
              </a:rPr>
            </a:br>
            <a:r>
              <a:rPr lang="en-US" sz="2000" dirty="0">
                <a:solidFill>
                  <a:schemeClr val="bg1"/>
                </a:solidFill>
              </a:rPr>
              <a:t>(e.g. custom form builder)</a:t>
            </a:r>
          </a:p>
          <a:p>
            <a:pPr marL="114300">
              <a:lnSpc>
                <a:spcPct val="90000"/>
              </a:lnSpc>
              <a:spcAft>
                <a:spcPts val="600"/>
              </a:spcAft>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p:txBody>
      </p:sp>
      <p:pic>
        <p:nvPicPr>
          <p:cNvPr id="8" name="Picture 10" descr="Image result for dominos logo png">
            <a:extLst>
              <a:ext uri="{FF2B5EF4-FFF2-40B4-BE49-F238E27FC236}">
                <a16:creationId xmlns:a16="http://schemas.microsoft.com/office/drawing/2014/main" id="{38947E36-DE6C-454E-81F4-B83C6ABDECD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043556" y="3872095"/>
            <a:ext cx="1616372" cy="161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129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Content Management Systems</a:t>
            </a:r>
          </a:p>
        </p:txBody>
      </p:sp>
      <p:grpSp>
        <p:nvGrpSpPr>
          <p:cNvPr id="40" name="Group 39"/>
          <p:cNvGrpSpPr>
            <a:grpSpLocks noChangeAspect="1"/>
          </p:cNvGrpSpPr>
          <p:nvPr/>
        </p:nvGrpSpPr>
        <p:grpSpPr>
          <a:xfrm>
            <a:off x="1963675" y="1255943"/>
            <a:ext cx="6848669" cy="4113080"/>
            <a:chOff x="1581120" y="808074"/>
            <a:chExt cx="8234610" cy="4945429"/>
          </a:xfrm>
        </p:grpSpPr>
        <p:sp>
          <p:nvSpPr>
            <p:cNvPr id="42" name="Rectangle 41"/>
            <p:cNvSpPr/>
            <p:nvPr/>
          </p:nvSpPr>
          <p:spPr>
            <a:xfrm>
              <a:off x="4828182" y="2667138"/>
              <a:ext cx="4580685" cy="13627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850295" y="1036789"/>
              <a:ext cx="4558573" cy="14358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a:off x="4828183" y="4221510"/>
              <a:ext cx="4580684" cy="1338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69214" y="808074"/>
              <a:ext cx="1517527" cy="49454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237" y="1474050"/>
              <a:ext cx="780290" cy="780290"/>
            </a:xfrm>
            <a:prstGeom prst="rect">
              <a:avLst/>
            </a:prstGeom>
          </p:spPr>
        </p:pic>
        <p:pic>
          <p:nvPicPr>
            <p:cNvPr id="48" name="Picture 47"/>
            <p:cNvPicPr>
              <a:picLocks noChangeAspect="1"/>
            </p:cNvPicPr>
            <p:nvPr/>
          </p:nvPicPr>
          <p:blipFill>
            <a:blip r:embed="rId3"/>
            <a:stretch>
              <a:fillRect/>
            </a:stretch>
          </p:blipFill>
          <p:spPr>
            <a:xfrm>
              <a:off x="1581120" y="3115660"/>
              <a:ext cx="650738" cy="563760"/>
            </a:xfrm>
            <a:prstGeom prst="rect">
              <a:avLst/>
            </a:prstGeom>
          </p:spPr>
        </p:pic>
        <p:cxnSp>
          <p:nvCxnSpPr>
            <p:cNvPr id="50" name="Straight Arrow Connector 49"/>
            <p:cNvCxnSpPr>
              <a:cxnSpLocks/>
              <a:endCxn id="54" idx="1"/>
            </p:cNvCxnSpPr>
            <p:nvPr/>
          </p:nvCxnSpPr>
          <p:spPr>
            <a:xfrm>
              <a:off x="2232892" y="3401789"/>
              <a:ext cx="1216590" cy="749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p:nvPr/>
          </p:nvCxnSpPr>
          <p:spPr>
            <a:xfrm>
              <a:off x="6257184" y="1864195"/>
              <a:ext cx="135520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237" y="3036384"/>
              <a:ext cx="780290" cy="78029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482" y="3019135"/>
              <a:ext cx="780290" cy="780290"/>
            </a:xfrm>
            <a:prstGeom prst="rect">
              <a:avLst/>
            </a:prstGeom>
          </p:spPr>
        </p:pic>
        <p:cxnSp>
          <p:nvCxnSpPr>
            <p:cNvPr id="55" name="Straight Arrow Connector 54"/>
            <p:cNvCxnSpPr/>
            <p:nvPr/>
          </p:nvCxnSpPr>
          <p:spPr>
            <a:xfrm flipV="1">
              <a:off x="6257184" y="3382872"/>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p:cNvCxnSpPr/>
            <p:nvPr/>
          </p:nvCxnSpPr>
          <p:spPr>
            <a:xfrm>
              <a:off x="6151059" y="2092119"/>
              <a:ext cx="1461334" cy="10525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p:cNvCxnSpPr/>
            <p:nvPr/>
          </p:nvCxnSpPr>
          <p:spPr>
            <a:xfrm flipV="1">
              <a:off x="6155652" y="2058709"/>
              <a:ext cx="1418841" cy="1159039"/>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endCxn id="47" idx="1"/>
            </p:cNvCxnSpPr>
            <p:nvPr/>
          </p:nvCxnSpPr>
          <p:spPr>
            <a:xfrm flipV="1">
              <a:off x="4080681" y="1864195"/>
              <a:ext cx="1211556" cy="12514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p:cNvCxnSpPr>
              <a:stCxn id="54" idx="3"/>
            </p:cNvCxnSpPr>
            <p:nvPr/>
          </p:nvCxnSpPr>
          <p:spPr>
            <a:xfrm flipV="1">
              <a:off x="4229772" y="3380935"/>
              <a:ext cx="1215685" cy="283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p:cNvSpPr txBox="1"/>
            <p:nvPr/>
          </p:nvSpPr>
          <p:spPr>
            <a:xfrm>
              <a:off x="4850296" y="1059531"/>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A</a:t>
              </a:r>
            </a:p>
          </p:txBody>
        </p:sp>
        <p:sp>
          <p:nvSpPr>
            <p:cNvPr id="66" name="TextBox 65"/>
            <p:cNvSpPr txBox="1"/>
            <p:nvPr/>
          </p:nvSpPr>
          <p:spPr>
            <a:xfrm>
              <a:off x="4828183" y="2691602"/>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B</a:t>
              </a:r>
            </a:p>
          </p:txBody>
        </p:sp>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237" y="4637343"/>
              <a:ext cx="780290" cy="780290"/>
            </a:xfrm>
            <a:prstGeom prst="rect">
              <a:avLst/>
            </a:prstGeom>
          </p:spPr>
        </p:pic>
        <p:cxnSp>
          <p:nvCxnSpPr>
            <p:cNvPr id="68" name="Straight Arrow Connector 67"/>
            <p:cNvCxnSpPr/>
            <p:nvPr/>
          </p:nvCxnSpPr>
          <p:spPr>
            <a:xfrm flipV="1">
              <a:off x="6257184" y="4983831"/>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4830691" y="4278422"/>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C</a:t>
              </a:r>
            </a:p>
          </p:txBody>
        </p:sp>
        <p:cxnSp>
          <p:nvCxnSpPr>
            <p:cNvPr id="70" name="Straight Arrow Connector 69"/>
            <p:cNvCxnSpPr>
              <a:endCxn id="67" idx="1"/>
            </p:cNvCxnSpPr>
            <p:nvPr/>
          </p:nvCxnSpPr>
          <p:spPr>
            <a:xfrm>
              <a:off x="4048598" y="3724439"/>
              <a:ext cx="1243639" cy="130304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a:off x="6072527" y="2158562"/>
              <a:ext cx="1501966" cy="253897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p:cNvCxnSpPr/>
            <p:nvPr/>
          </p:nvCxnSpPr>
          <p:spPr>
            <a:xfrm>
              <a:off x="6236868" y="3504046"/>
              <a:ext cx="1177626" cy="12599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p:cNvCxnSpPr/>
            <p:nvPr/>
          </p:nvCxnSpPr>
          <p:spPr>
            <a:xfrm flipV="1">
              <a:off x="6133134" y="3573885"/>
              <a:ext cx="1441359" cy="124264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p:cNvCxnSpPr/>
            <p:nvPr/>
          </p:nvCxnSpPr>
          <p:spPr>
            <a:xfrm flipV="1">
              <a:off x="6072527" y="2155906"/>
              <a:ext cx="1538264" cy="255235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p:cNvSpPr txBox="1"/>
            <p:nvPr/>
          </p:nvSpPr>
          <p:spPr>
            <a:xfrm>
              <a:off x="3320080" y="3918567"/>
              <a:ext cx="1070921"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Traffic Manager</a:t>
              </a:r>
            </a:p>
          </p:txBody>
        </p:sp>
        <p:sp>
          <p:nvSpPr>
            <p:cNvPr id="76" name="TextBox 75"/>
            <p:cNvSpPr txBox="1"/>
            <p:nvPr/>
          </p:nvSpPr>
          <p:spPr>
            <a:xfrm>
              <a:off x="8441680" y="3119325"/>
              <a:ext cx="1070921" cy="261610"/>
            </a:xfrm>
            <a:prstGeom prst="rect">
              <a:avLst/>
            </a:prstGeom>
            <a:noFill/>
          </p:spPr>
          <p:txBody>
            <a:bodyPr wrap="square" rtlCol="0">
              <a:spAutoFit/>
            </a:bodyPr>
            <a:lstStyle/>
            <a:p>
              <a:pPr algn="ctr"/>
              <a:endParaRPr lang="en-US" sz="1100" dirty="0">
                <a:latin typeface="Segoe UI Light" panose="020B0502040204020203" pitchFamily="34" charset="0"/>
                <a:cs typeface="Segoe UI Light" panose="020B0502040204020203" pitchFamily="34" charset="0"/>
              </a:endParaRPr>
            </a:p>
          </p:txBody>
        </p:sp>
        <p:sp>
          <p:nvSpPr>
            <p:cNvPr id="77" name="TextBox 76"/>
            <p:cNvSpPr txBox="1"/>
            <p:nvPr/>
          </p:nvSpPr>
          <p:spPr>
            <a:xfrm>
              <a:off x="7258520" y="2428683"/>
              <a:ext cx="2557210" cy="518084"/>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(app + session state)</a:t>
              </a:r>
            </a:p>
          </p:txBody>
        </p:sp>
        <p:pic>
          <p:nvPicPr>
            <p:cNvPr id="78" name="Picture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1798" y="2060214"/>
              <a:ext cx="435152" cy="435152"/>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0069" y="5073033"/>
              <a:ext cx="435152" cy="435152"/>
            </a:xfrm>
            <a:prstGeom prst="rect">
              <a:avLst/>
            </a:prstGeom>
          </p:spPr>
        </p:pic>
        <p:pic>
          <p:nvPicPr>
            <p:cNvPr id="80" name="Picture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7323" y="3641195"/>
              <a:ext cx="435152" cy="435152"/>
            </a:xfrm>
            <a:prstGeom prst="rect">
              <a:avLst/>
            </a:prstGeom>
          </p:spPr>
        </p:pic>
        <p:sp>
          <p:nvSpPr>
            <p:cNvPr id="81" name="TextBox 80"/>
            <p:cNvSpPr txBox="1"/>
            <p:nvPr/>
          </p:nvSpPr>
          <p:spPr>
            <a:xfrm>
              <a:off x="7255561" y="3924336"/>
              <a:ext cx="2557210"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Globally distributed</a:t>
              </a:r>
            </a:p>
            <a:p>
              <a:pPr algn="ctr"/>
              <a:r>
                <a:rPr lang="en-US" sz="1100" dirty="0">
                  <a:latin typeface="Segoe UI Light" panose="020B0502040204020203" pitchFamily="34" charset="0"/>
                  <a:cs typeface="Segoe UI Light" panose="020B0502040204020203" pitchFamily="34" charset="0"/>
                </a:rPr>
                <a:t>across regions</a:t>
              </a:r>
            </a:p>
          </p:txBody>
        </p:sp>
      </p:grpSp>
      <p:pic>
        <p:nvPicPr>
          <p:cNvPr id="37" name="Picture 36">
            <a:extLst>
              <a:ext uri="{FF2B5EF4-FFF2-40B4-BE49-F238E27FC236}">
                <a16:creationId xmlns:a16="http://schemas.microsoft.com/office/drawing/2014/main" id="{B7C065E5-65BA-4200-BF9B-893A5075E6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2165" y="3142906"/>
            <a:ext cx="680672" cy="680672"/>
          </a:xfrm>
          <a:prstGeom prst="rect">
            <a:avLst/>
          </a:prstGeom>
        </p:spPr>
      </p:pic>
    </p:spTree>
    <p:extLst>
      <p:ext uri="{BB962C8B-B14F-4D97-AF65-F5344CB8AC3E}">
        <p14:creationId xmlns:p14="http://schemas.microsoft.com/office/powerpoint/2010/main" val="1404511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4" name="Picture 8" descr="Image result for toyota logo pn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10214009" y="1588110"/>
            <a:ext cx="1496333" cy="12569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indowsAzureLogo.png (1108×255)"/>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743896" y="365125"/>
            <a:ext cx="4126372" cy="949066"/>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100" dirty="0">
                <a:solidFill>
                  <a:schemeClr val="bg1"/>
                </a:solidFill>
                <a:ea typeface="+mj-ea"/>
                <a:cs typeface="+mj-cs"/>
              </a:rPr>
              <a:t>Internet of Things – Telemetry &amp; Sensor Data</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ingest large # of events coming from many devices</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queries and changes feeds for responding quickly to anomalies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Schema-agnostic storage and automatic indexing to support dynamic data coming from many different generations of devices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p:txBody>
      </p:sp>
      <p:pic>
        <p:nvPicPr>
          <p:cNvPr id="14" name="Picture 20" descr="Image result for honeywell logo 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616930" y="3479243"/>
            <a:ext cx="2285695" cy="4045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zurecomcdn.azureedge.net/cvt-4f63d0dc9876bb5804986b42c2edf6e24cecce5528e4ec21dd5a7c0c1c85fedb/images/shared/customers/johnson-controls_m.png">
            <a:extLst>
              <a:ext uri="{FF2B5EF4-FFF2-40B4-BE49-F238E27FC236}">
                <a16:creationId xmlns:a16="http://schemas.microsoft.com/office/drawing/2014/main" id="{A5532D33-3FCF-4E58-AA32-CA8DFDA5EA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9182" y="5562223"/>
            <a:ext cx="1571625"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comcdn.azureedge.net/cvt-725edb9c054ab6faada83f3baeeedea262a07f2463f45e04164657dd365068ff/images/shared/customers/lg-cns_m.png">
            <a:extLst>
              <a:ext uri="{FF2B5EF4-FFF2-40B4-BE49-F238E27FC236}">
                <a16:creationId xmlns:a16="http://schemas.microsoft.com/office/drawing/2014/main" id="{BA5FF75C-B236-4604-80F7-F3889FAF54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2603" y="4518024"/>
            <a:ext cx="2181225"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204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F79F23F4-EBF8-4AED-8C83-E699983B84E2}"/>
              </a:ext>
            </a:extLst>
          </p:cNvPr>
          <p:cNvSpPr txBox="1">
            <a:spLocks/>
          </p:cNvSpPr>
          <p:nvPr/>
        </p:nvSpPr>
        <p:spPr>
          <a:xfrm>
            <a:off x="261922" y="166310"/>
            <a:ext cx="1166233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400" dirty="0">
                <a:solidFill>
                  <a:prstClr val="black"/>
                </a:solidFill>
                <a:latin typeface="Segoe UI Light" panose="020B0502040204020203" pitchFamily="34" charset="0"/>
                <a:cs typeface="Segoe UI Light" panose="020B0502040204020203" pitchFamily="34" charset="0"/>
              </a:rPr>
              <a:t>Internet of Things – Telemetry &amp; Sensor Data</a:t>
            </a:r>
          </a:p>
        </p:txBody>
      </p:sp>
      <p:grpSp>
        <p:nvGrpSpPr>
          <p:cNvPr id="28" name="Group 27">
            <a:extLst>
              <a:ext uri="{FF2B5EF4-FFF2-40B4-BE49-F238E27FC236}">
                <a16:creationId xmlns:a16="http://schemas.microsoft.com/office/drawing/2014/main" id="{32EE1BF1-B74A-4A5D-A84A-57E6A81A6D72}"/>
              </a:ext>
            </a:extLst>
          </p:cNvPr>
          <p:cNvGrpSpPr/>
          <p:nvPr/>
        </p:nvGrpSpPr>
        <p:grpSpPr>
          <a:xfrm>
            <a:off x="1836063" y="2201393"/>
            <a:ext cx="8514050" cy="2855838"/>
            <a:chOff x="1642828" y="3093490"/>
            <a:chExt cx="8514050" cy="2855838"/>
          </a:xfrm>
        </p:grpSpPr>
        <p:cxnSp>
          <p:nvCxnSpPr>
            <p:cNvPr id="17" name="Straight Arrow Connector 16"/>
            <p:cNvCxnSpPr>
              <a:cxnSpLocks/>
            </p:cNvCxnSpPr>
            <p:nvPr/>
          </p:nvCxnSpPr>
          <p:spPr>
            <a:xfrm>
              <a:off x="3909603" y="3791663"/>
              <a:ext cx="53528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cxnSpLocks/>
            </p:cNvCxnSpPr>
            <p:nvPr/>
          </p:nvCxnSpPr>
          <p:spPr>
            <a:xfrm>
              <a:off x="5727198" y="3787313"/>
              <a:ext cx="77802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0" name="TextBox 69"/>
            <p:cNvSpPr txBox="1"/>
            <p:nvPr/>
          </p:nvSpPr>
          <p:spPr>
            <a:xfrm>
              <a:off x="6063542" y="3905129"/>
              <a:ext cx="2240045" cy="437622"/>
            </a:xfrm>
            <a:prstGeom prst="rect">
              <a:avLst/>
            </a:prstGeom>
            <a:noFill/>
          </p:spPr>
          <p:txBody>
            <a:bodyPr wrap="square" rtlCol="0">
              <a:spAutoFit/>
            </a:bodyPr>
            <a:lstStyle/>
            <a:p>
              <a:pPr algn="ctr" defTabSz="914225"/>
              <a:r>
                <a:rPr lang="en-US" sz="1100" b="1" dirty="0">
                  <a:solidFill>
                    <a:prstClr val="black"/>
                  </a:solidFill>
                  <a:latin typeface="Segoe UI Light" panose="020B0502040204020203" pitchFamily="34" charset="0"/>
                  <a:cs typeface="Segoe UI Light" panose="020B0502040204020203" pitchFamily="34" charset="0"/>
                </a:rPr>
                <a:t>Azure Cosmos DB </a:t>
              </a:r>
              <a:r>
                <a:rPr lang="en-US" sz="1100" dirty="0">
                  <a:solidFill>
                    <a:prstClr val="black"/>
                  </a:solidFill>
                  <a:latin typeface="Segoe UI Light" panose="020B0502040204020203" pitchFamily="34" charset="0"/>
                  <a:cs typeface="Segoe UI Light" panose="020B0502040204020203" pitchFamily="34" charset="0"/>
                </a:rPr>
                <a:t>(</a:t>
              </a:r>
              <a:r>
                <a:rPr lang="en-US" sz="1100" b="1" dirty="0">
                  <a:solidFill>
                    <a:srgbClr val="FF0000"/>
                  </a:solidFill>
                  <a:latin typeface="Segoe UI Light" panose="020B0502040204020203" pitchFamily="34" charset="0"/>
                  <a:cs typeface="Segoe UI Light" panose="020B0502040204020203" pitchFamily="34" charset="0"/>
                </a:rPr>
                <a:t>Hot</a:t>
              </a:r>
              <a:r>
                <a:rPr lang="en-US" sz="1100" dirty="0">
                  <a:solidFill>
                    <a:prstClr val="black"/>
                  </a:solidFill>
                  <a:latin typeface="Segoe UI Light" panose="020B0502040204020203" pitchFamily="34" charset="0"/>
                  <a:cs typeface="Segoe UI Light" panose="020B0502040204020203" pitchFamily="34" charset="0"/>
                </a:rPr>
                <a:t>)</a:t>
              </a:r>
            </a:p>
            <a:p>
              <a:pPr algn="ctr" defTabSz="914225"/>
              <a:r>
                <a:rPr lang="en-US" sz="1100" dirty="0">
                  <a:solidFill>
                    <a:prstClr val="black"/>
                  </a:solidFill>
                  <a:latin typeface="Segoe UI Light" panose="020B0502040204020203" pitchFamily="34" charset="0"/>
                  <a:cs typeface="Segoe UI Light" panose="020B0502040204020203" pitchFamily="34" charset="0"/>
                </a:rPr>
                <a:t>(TTL = 90 days)</a:t>
              </a:r>
            </a:p>
          </p:txBody>
        </p:sp>
        <p:grpSp>
          <p:nvGrpSpPr>
            <p:cNvPr id="103" name="Group 102"/>
            <p:cNvGrpSpPr/>
            <p:nvPr/>
          </p:nvGrpSpPr>
          <p:grpSpPr>
            <a:xfrm>
              <a:off x="1642828" y="3563706"/>
              <a:ext cx="573753" cy="685334"/>
              <a:chOff x="8400574" y="1622089"/>
              <a:chExt cx="640080" cy="764559"/>
            </a:xfrm>
          </p:grpSpPr>
          <p:pic>
            <p:nvPicPr>
              <p:cNvPr id="104" name="Picture 103"/>
              <p:cNvPicPr>
                <a:picLocks noChangeAspect="1"/>
              </p:cNvPicPr>
              <p:nvPr/>
            </p:nvPicPr>
            <p:blipFill>
              <a:blip r:embed="rId2"/>
              <a:stretch>
                <a:fillRect/>
              </a:stretch>
            </p:blipFill>
            <p:spPr>
              <a:xfrm>
                <a:off x="8400574" y="1973262"/>
                <a:ext cx="640080" cy="413386"/>
              </a:xfrm>
              <a:prstGeom prst="rect">
                <a:avLst/>
              </a:prstGeom>
            </p:spPr>
          </p:pic>
          <p:pic>
            <p:nvPicPr>
              <p:cNvPr id="105" name="Picture 104"/>
              <p:cNvPicPr>
                <a:picLocks noChangeAspect="1"/>
              </p:cNvPicPr>
              <p:nvPr/>
            </p:nvPicPr>
            <p:blipFill>
              <a:blip r:embed="rId3"/>
              <a:stretch>
                <a:fillRect/>
              </a:stretch>
            </p:blipFill>
            <p:spPr>
              <a:xfrm>
                <a:off x="8400574" y="1622089"/>
                <a:ext cx="640080" cy="238673"/>
              </a:xfrm>
              <a:prstGeom prst="rect">
                <a:avLst/>
              </a:prstGeom>
            </p:spPr>
          </p:pic>
        </p:grpSp>
        <p:cxnSp>
          <p:nvCxnSpPr>
            <p:cNvPr id="106" name="Straight Arrow Connector 105"/>
            <p:cNvCxnSpPr>
              <a:cxnSpLocks/>
            </p:cNvCxnSpPr>
            <p:nvPr/>
          </p:nvCxnSpPr>
          <p:spPr>
            <a:xfrm>
              <a:off x="2345453" y="3823573"/>
              <a:ext cx="6177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a:cxnSpLocks/>
            </p:cNvCxnSpPr>
            <p:nvPr/>
          </p:nvCxnSpPr>
          <p:spPr>
            <a:xfrm>
              <a:off x="7649251" y="5034593"/>
              <a:ext cx="97727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8147863" y="5500954"/>
              <a:ext cx="2009015" cy="264971"/>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Storage (</a:t>
              </a:r>
              <a:r>
                <a:rPr lang="en-US" sz="1100" dirty="0">
                  <a:solidFill>
                    <a:srgbClr val="00B0F0"/>
                  </a:solidFill>
                  <a:latin typeface="Segoe UI Light" panose="020B0502040204020203" pitchFamily="34" charset="0"/>
                  <a:cs typeface="Segoe UI Light" panose="020B0502040204020203" pitchFamily="34" charset="0"/>
                </a:rPr>
                <a:t>Cold</a:t>
              </a:r>
              <a:r>
                <a:rPr lang="en-US" sz="1100" dirty="0">
                  <a:solidFill>
                    <a:prstClr val="black"/>
                  </a:solidFill>
                  <a:latin typeface="Segoe UI Light" panose="020B0502040204020203" pitchFamily="34" charset="0"/>
                  <a:cs typeface="Segoe UI Light" panose="020B0502040204020203" pitchFamily="34" charset="0"/>
                </a:rPr>
                <a:t>)</a:t>
              </a:r>
            </a:p>
          </p:txBody>
        </p:sp>
        <p:pic>
          <p:nvPicPr>
            <p:cNvPr id="3" name="Picture 2"/>
            <p:cNvPicPr>
              <a:picLocks noChangeAspect="1"/>
            </p:cNvPicPr>
            <p:nvPr/>
          </p:nvPicPr>
          <p:blipFill>
            <a:blip r:embed="rId4"/>
            <a:stretch>
              <a:fillRect/>
            </a:stretch>
          </p:blipFill>
          <p:spPr>
            <a:xfrm>
              <a:off x="6703405" y="3093490"/>
              <a:ext cx="852194" cy="852194"/>
            </a:xfrm>
            <a:prstGeom prst="rect">
              <a:avLst/>
            </a:prstGeom>
          </p:spPr>
        </p:pic>
        <p:cxnSp>
          <p:nvCxnSpPr>
            <p:cNvPr id="43" name="Straight Arrow Connector 42">
              <a:extLst>
                <a:ext uri="{FF2B5EF4-FFF2-40B4-BE49-F238E27FC236}">
                  <a16:creationId xmlns:a16="http://schemas.microsoft.com/office/drawing/2014/main" id="{C727C8E5-0B88-4B4A-9C13-AF252A2D85D0}"/>
                </a:ext>
              </a:extLst>
            </p:cNvPr>
            <p:cNvCxnSpPr>
              <a:cxnSpLocks/>
            </p:cNvCxnSpPr>
            <p:nvPr/>
          </p:nvCxnSpPr>
          <p:spPr>
            <a:xfrm>
              <a:off x="7183564" y="4377806"/>
              <a:ext cx="0" cy="36483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1790638-2F45-4465-9FBE-19861E90662E}"/>
                </a:ext>
              </a:extLst>
            </p:cNvPr>
            <p:cNvSpPr txBox="1"/>
            <p:nvPr/>
          </p:nvSpPr>
          <p:spPr>
            <a:xfrm>
              <a:off x="2698558" y="3990291"/>
              <a:ext cx="1464924" cy="261610"/>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IoT Hub</a:t>
              </a:r>
            </a:p>
          </p:txBody>
        </p:sp>
        <p:sp>
          <p:nvSpPr>
            <p:cNvPr id="32" name="TextBox 31">
              <a:extLst>
                <a:ext uri="{FF2B5EF4-FFF2-40B4-BE49-F238E27FC236}">
                  <a16:creationId xmlns:a16="http://schemas.microsoft.com/office/drawing/2014/main" id="{9CD418CF-AF84-49C7-9050-8059D5809503}"/>
                </a:ext>
              </a:extLst>
            </p:cNvPr>
            <p:cNvSpPr txBox="1"/>
            <p:nvPr/>
          </p:nvSpPr>
          <p:spPr>
            <a:xfrm>
              <a:off x="4265049" y="3978939"/>
              <a:ext cx="1696925" cy="430887"/>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Databricks Spark</a:t>
              </a:r>
            </a:p>
            <a:p>
              <a:pPr algn="ctr" defTabSz="914225"/>
              <a:r>
                <a:rPr lang="en-US" sz="1100" dirty="0">
                  <a:solidFill>
                    <a:prstClr val="black"/>
                  </a:solidFill>
                  <a:latin typeface="Segoe UI Light" panose="020B0502040204020203" pitchFamily="34" charset="0"/>
                  <a:cs typeface="Segoe UI Light" panose="020B0502040204020203" pitchFamily="34" charset="0"/>
                </a:rPr>
                <a:t>(Structured Streaming)</a:t>
              </a:r>
            </a:p>
          </p:txBody>
        </p:sp>
        <p:pic>
          <p:nvPicPr>
            <p:cNvPr id="4" name="Picture 2" descr="http://www.cloudmonix.com/wp-content/uploads/2015/02/Azure-Storage.png">
              <a:extLst>
                <a:ext uri="{FF2B5EF4-FFF2-40B4-BE49-F238E27FC236}">
                  <a16:creationId xmlns:a16="http://schemas.microsoft.com/office/drawing/2014/main" id="{F1A710D7-E1A7-4675-BB7B-00A37AD2C5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2142" y="4687005"/>
              <a:ext cx="669846" cy="669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databricks">
              <a:extLst>
                <a:ext uri="{FF2B5EF4-FFF2-40B4-BE49-F238E27FC236}">
                  <a16:creationId xmlns:a16="http://schemas.microsoft.com/office/drawing/2014/main" id="{C6488BB2-BAEC-4BD7-99EA-D3DA72B9EF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7138" y="3302619"/>
              <a:ext cx="1103056" cy="579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iot hub">
              <a:extLst>
                <a:ext uri="{FF2B5EF4-FFF2-40B4-BE49-F238E27FC236}">
                  <a16:creationId xmlns:a16="http://schemas.microsoft.com/office/drawing/2014/main" id="{4F678558-BFB7-4FEF-9894-E6A69D5CCF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9030" y="3330102"/>
              <a:ext cx="1128097" cy="59225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309FE2B8-5DDD-42A2-AA95-AD8A441BB6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7853" y="4802434"/>
              <a:ext cx="516032" cy="516032"/>
            </a:xfrm>
            <a:prstGeom prst="rect">
              <a:avLst/>
            </a:prstGeom>
          </p:spPr>
        </p:pic>
        <p:sp>
          <p:nvSpPr>
            <p:cNvPr id="41" name="TextBox 40">
              <a:extLst>
                <a:ext uri="{FF2B5EF4-FFF2-40B4-BE49-F238E27FC236}">
                  <a16:creationId xmlns:a16="http://schemas.microsoft.com/office/drawing/2014/main" id="{4A9D2E8C-8C84-43DF-A005-1CC8BEA23869}"/>
                </a:ext>
              </a:extLst>
            </p:cNvPr>
            <p:cNvSpPr txBox="1"/>
            <p:nvPr/>
          </p:nvSpPr>
          <p:spPr>
            <a:xfrm>
              <a:off x="5868439" y="5518441"/>
              <a:ext cx="2574860" cy="430887"/>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Function</a:t>
              </a:r>
            </a:p>
            <a:p>
              <a:pPr algn="ctr" defTabSz="914225"/>
              <a:r>
                <a:rPr lang="en-US" sz="1100" dirty="0">
                  <a:solidFill>
                    <a:prstClr val="black"/>
                  </a:solidFill>
                  <a:latin typeface="Segoe UI Light" panose="020B0502040204020203" pitchFamily="34" charset="0"/>
                  <a:cs typeface="Segoe UI Light" panose="020B0502040204020203" pitchFamily="34" charset="0"/>
                </a:rPr>
                <a:t>(triggered via Cosmos DB change feed)</a:t>
              </a:r>
            </a:p>
          </p:txBody>
        </p:sp>
        <p:cxnSp>
          <p:nvCxnSpPr>
            <p:cNvPr id="45" name="Straight Arrow Connector 44">
              <a:extLst>
                <a:ext uri="{FF2B5EF4-FFF2-40B4-BE49-F238E27FC236}">
                  <a16:creationId xmlns:a16="http://schemas.microsoft.com/office/drawing/2014/main" id="{B46CDB86-7F37-4ABE-90F0-CCF914E051F7}"/>
                </a:ext>
              </a:extLst>
            </p:cNvPr>
            <p:cNvCxnSpPr>
              <a:cxnSpLocks/>
            </p:cNvCxnSpPr>
            <p:nvPr/>
          </p:nvCxnSpPr>
          <p:spPr>
            <a:xfrm flipH="1" flipV="1">
              <a:off x="4163482" y="4377806"/>
              <a:ext cx="2539923" cy="6826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CD48BEED-732E-4FC7-A27B-9D2162211A80}"/>
                </a:ext>
              </a:extLst>
            </p:cNvPr>
            <p:cNvCxnSpPr>
              <a:cxnSpLocks/>
            </p:cNvCxnSpPr>
            <p:nvPr/>
          </p:nvCxnSpPr>
          <p:spPr>
            <a:xfrm>
              <a:off x="7649251" y="3811489"/>
              <a:ext cx="97727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BD0CF4DE-2D17-44F1-8FA9-E80A560716C8}"/>
                </a:ext>
              </a:extLst>
            </p:cNvPr>
            <p:cNvSpPr txBox="1"/>
            <p:nvPr/>
          </p:nvSpPr>
          <p:spPr>
            <a:xfrm>
              <a:off x="8487799" y="3915466"/>
              <a:ext cx="129502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API App </a:t>
              </a:r>
            </a:p>
            <a:p>
              <a:pPr algn="ctr"/>
              <a:r>
                <a:rPr lang="en-US" sz="1100" dirty="0">
                  <a:latin typeface="Segoe UI Light" panose="020B0502040204020203" pitchFamily="34" charset="0"/>
                  <a:cs typeface="Segoe UI Light" panose="020B0502040204020203" pitchFamily="34" charset="0"/>
                </a:rPr>
                <a:t>(user facing app)</a:t>
              </a:r>
            </a:p>
          </p:txBody>
        </p:sp>
        <p:pic>
          <p:nvPicPr>
            <p:cNvPr id="53" name="Picture 52">
              <a:extLst>
                <a:ext uri="{FF2B5EF4-FFF2-40B4-BE49-F238E27FC236}">
                  <a16:creationId xmlns:a16="http://schemas.microsoft.com/office/drawing/2014/main" id="{5427B1EE-E2C6-4FE4-8608-D7348F16D3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4816" y="3241398"/>
              <a:ext cx="635110" cy="634864"/>
            </a:xfrm>
            <a:prstGeom prst="rect">
              <a:avLst/>
            </a:prstGeom>
          </p:spPr>
        </p:pic>
      </p:grpSp>
    </p:spTree>
    <p:extLst>
      <p:ext uri="{BB962C8B-B14F-4D97-AF65-F5344CB8AC3E}">
        <p14:creationId xmlns:p14="http://schemas.microsoft.com/office/powerpoint/2010/main" val="150878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7A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B8ED2-AF7E-8D4E-B8D4-A594C4DD63F1}"/>
              </a:ext>
            </a:extLst>
          </p:cNvPr>
          <p:cNvPicPr>
            <a:picLocks noChangeAspect="1"/>
          </p:cNvPicPr>
          <p:nvPr/>
        </p:nvPicPr>
        <p:blipFill>
          <a:blip r:embed="rId2"/>
          <a:stretch>
            <a:fillRect/>
          </a:stretch>
        </p:blipFill>
        <p:spPr>
          <a:xfrm>
            <a:off x="1129444" y="1956682"/>
            <a:ext cx="2490069" cy="2490069"/>
          </a:xfrm>
          <a:prstGeom prst="ellipse">
            <a:avLst/>
          </a:prstGeom>
          <a:ln w="38100" cap="rnd">
            <a:solidFill>
              <a:schemeClr val="tx1"/>
            </a:solidFill>
            <a:prstDash val="solid"/>
          </a:ln>
          <a:effectLst/>
          <a:scene3d>
            <a:camera prst="perspectiveFront" fov="5400000"/>
            <a:lightRig rig="threePt" dir="t">
              <a:rot lat="0" lon="0" rev="19200000"/>
            </a:lightRig>
          </a:scene3d>
          <a:sp3d extrusionH="25400">
            <a:extrusionClr>
              <a:srgbClr val="000000"/>
            </a:extrusionClr>
          </a:sp3d>
        </p:spPr>
      </p:pic>
      <p:pic>
        <p:nvPicPr>
          <p:cNvPr id="5" name="Picture 4">
            <a:extLst>
              <a:ext uri="{FF2B5EF4-FFF2-40B4-BE49-F238E27FC236}">
                <a16:creationId xmlns:a16="http://schemas.microsoft.com/office/drawing/2014/main" id="{43761939-0B8F-E44F-AF11-855F1196DD6C}"/>
              </a:ext>
            </a:extLst>
          </p:cNvPr>
          <p:cNvPicPr>
            <a:picLocks noChangeAspect="1"/>
          </p:cNvPicPr>
          <p:nvPr/>
        </p:nvPicPr>
        <p:blipFill>
          <a:blip r:embed="rId3"/>
          <a:stretch>
            <a:fillRect/>
          </a:stretch>
        </p:blipFill>
        <p:spPr>
          <a:xfrm>
            <a:off x="8863334" y="1941711"/>
            <a:ext cx="2520012" cy="2520012"/>
          </a:xfrm>
          <a:prstGeom prst="ellipse">
            <a:avLst/>
          </a:prstGeom>
          <a:ln w="38100" cap="rnd">
            <a:solidFill>
              <a:schemeClr val="tx1"/>
            </a:solidFill>
            <a:prstDash val="solid"/>
          </a:ln>
          <a:effectLst/>
          <a:scene3d>
            <a:camera prst="perspectiveFront" fov="5400000"/>
            <a:lightRig rig="threePt" dir="t">
              <a:rot lat="0" lon="0" rev="19200000"/>
            </a:lightRig>
          </a:scene3d>
          <a:sp3d extrusionH="25400">
            <a:extrusionClr>
              <a:srgbClr val="000000"/>
            </a:extrusionClr>
          </a:sp3d>
        </p:spPr>
      </p:pic>
      <p:pic>
        <p:nvPicPr>
          <p:cNvPr id="7" name="Picture 6">
            <a:extLst>
              <a:ext uri="{FF2B5EF4-FFF2-40B4-BE49-F238E27FC236}">
                <a16:creationId xmlns:a16="http://schemas.microsoft.com/office/drawing/2014/main" id="{56B1DC15-958A-6646-B5B9-927EF388125D}"/>
              </a:ext>
            </a:extLst>
          </p:cNvPr>
          <p:cNvPicPr>
            <a:picLocks noChangeAspect="1"/>
          </p:cNvPicPr>
          <p:nvPr/>
        </p:nvPicPr>
        <p:blipFill>
          <a:blip r:embed="rId4"/>
          <a:stretch>
            <a:fillRect/>
          </a:stretch>
        </p:blipFill>
        <p:spPr>
          <a:xfrm>
            <a:off x="4996389" y="1956682"/>
            <a:ext cx="2490069" cy="2490069"/>
          </a:xfrm>
          <a:prstGeom prst="ellipse">
            <a:avLst/>
          </a:prstGeom>
          <a:ln w="38100" cap="rnd">
            <a:solidFill>
              <a:schemeClr val="tx1"/>
            </a:solidFill>
            <a:prstDash val="solid"/>
          </a:ln>
          <a:effectLst/>
          <a:scene3d>
            <a:camera prst="perspectiveFront" fov="5400000"/>
            <a:lightRig rig="threePt" dir="t">
              <a:rot lat="0" lon="0" rev="19200000"/>
            </a:lightRig>
          </a:scene3d>
          <a:sp3d extrusionH="25400">
            <a:extrusionClr>
              <a:srgbClr val="000000"/>
            </a:extrusionClr>
          </a:sp3d>
        </p:spPr>
      </p:pic>
      <p:sp>
        <p:nvSpPr>
          <p:cNvPr id="8" name="TextBox 7">
            <a:extLst>
              <a:ext uri="{FF2B5EF4-FFF2-40B4-BE49-F238E27FC236}">
                <a16:creationId xmlns:a16="http://schemas.microsoft.com/office/drawing/2014/main" id="{A2D20654-2B90-BE4B-8D95-C9B54D7AA678}"/>
              </a:ext>
            </a:extLst>
          </p:cNvPr>
          <p:cNvSpPr txBox="1"/>
          <p:nvPr/>
        </p:nvSpPr>
        <p:spPr>
          <a:xfrm>
            <a:off x="617174" y="4659178"/>
            <a:ext cx="3514609" cy="1602167"/>
          </a:xfrm>
          <a:prstGeom prst="rect">
            <a:avLst/>
          </a:prstGeom>
          <a:noFill/>
        </p:spPr>
        <p:txBody>
          <a:bodyPr wrap="none" lIns="179285" tIns="143428" rIns="179285" bIns="143428" rtlCol="0">
            <a:spAutoFit/>
          </a:bodyPr>
          <a:lstStyle/>
          <a:p>
            <a:pPr algn="ctr">
              <a:lnSpc>
                <a:spcPct val="90000"/>
              </a:lnSpc>
              <a:spcAft>
                <a:spcPts val="588"/>
              </a:spcAft>
            </a:pPr>
            <a:r>
              <a:rPr lang="en-US" sz="1961" b="1" dirty="0" err="1">
                <a:gradFill>
                  <a:gsLst>
                    <a:gs pos="2917">
                      <a:schemeClr val="tx1"/>
                    </a:gs>
                    <a:gs pos="30000">
                      <a:schemeClr val="tx1"/>
                    </a:gs>
                  </a:gsLst>
                  <a:lin ang="5400000" scaled="0"/>
                </a:gradFill>
              </a:rPr>
              <a:t>Noureen</a:t>
            </a:r>
            <a:r>
              <a:rPr lang="en-US" sz="1961" b="1" dirty="0">
                <a:gradFill>
                  <a:gsLst>
                    <a:gs pos="2917">
                      <a:schemeClr val="tx1"/>
                    </a:gs>
                    <a:gs pos="30000">
                      <a:schemeClr val="tx1"/>
                    </a:gs>
                  </a:gsLst>
                  <a:lin ang="5400000" scaled="0"/>
                </a:gradFill>
              </a:rPr>
              <a:t> Syed</a:t>
            </a:r>
          </a:p>
          <a:p>
            <a:pPr algn="ctr">
              <a:lnSpc>
                <a:spcPct val="90000"/>
              </a:lnSpc>
              <a:spcAft>
                <a:spcPts val="588"/>
              </a:spcAft>
            </a:pPr>
            <a:r>
              <a:rPr lang="en-US" sz="1961" dirty="0">
                <a:gradFill>
                  <a:gsLst>
                    <a:gs pos="2917">
                      <a:schemeClr val="tx1"/>
                    </a:gs>
                    <a:gs pos="30000">
                      <a:schemeClr val="tx1"/>
                    </a:gs>
                  </a:gsLst>
                  <a:lin ang="5400000" scaled="0"/>
                </a:gradFill>
              </a:rPr>
              <a:t>OSS Business Lead</a:t>
            </a:r>
          </a:p>
          <a:p>
            <a:pPr algn="ctr">
              <a:lnSpc>
                <a:spcPct val="90000"/>
              </a:lnSpc>
              <a:spcAft>
                <a:spcPts val="588"/>
              </a:spcAft>
            </a:pPr>
            <a:r>
              <a:rPr lang="en-US" sz="1961" dirty="0">
                <a:gradFill>
                  <a:gsLst>
                    <a:gs pos="2917">
                      <a:schemeClr val="tx1"/>
                    </a:gs>
                    <a:gs pos="30000">
                      <a:schemeClr val="tx1"/>
                    </a:gs>
                  </a:gsLst>
                  <a:lin ang="5400000" scaled="0"/>
                </a:gradFill>
              </a:rPr>
              <a:t>Azure Cloud &amp; Enterprise</a:t>
            </a:r>
          </a:p>
          <a:p>
            <a:pPr algn="ctr">
              <a:lnSpc>
                <a:spcPct val="90000"/>
              </a:lnSpc>
              <a:spcAft>
                <a:spcPts val="588"/>
              </a:spcAft>
            </a:pPr>
            <a:r>
              <a:rPr lang="en-US" sz="1961" dirty="0" err="1">
                <a:gradFill>
                  <a:gsLst>
                    <a:gs pos="2917">
                      <a:schemeClr val="tx1"/>
                    </a:gs>
                    <a:gs pos="30000">
                      <a:schemeClr val="tx1"/>
                    </a:gs>
                  </a:gsLst>
                  <a:lin ang="5400000" scaled="0"/>
                </a:gradFill>
              </a:rPr>
              <a:t>Noureen.Syed@Microsoft.com</a:t>
            </a:r>
            <a:endParaRPr lang="en-US" sz="1961"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FFAB8D46-9132-8A45-8060-E49AE6D675BD}"/>
              </a:ext>
            </a:extLst>
          </p:cNvPr>
          <p:cNvSpPr txBox="1"/>
          <p:nvPr/>
        </p:nvSpPr>
        <p:spPr>
          <a:xfrm>
            <a:off x="4644070" y="4659177"/>
            <a:ext cx="3194716" cy="1602167"/>
          </a:xfrm>
          <a:prstGeom prst="rect">
            <a:avLst/>
          </a:prstGeom>
          <a:noFill/>
        </p:spPr>
        <p:txBody>
          <a:bodyPr wrap="none" lIns="179285" tIns="143428" rIns="179285" bIns="143428" rtlCol="0">
            <a:spAutoFit/>
          </a:bodyPr>
          <a:lstStyle/>
          <a:p>
            <a:pPr algn="ctr">
              <a:lnSpc>
                <a:spcPct val="90000"/>
              </a:lnSpc>
              <a:spcAft>
                <a:spcPts val="588"/>
              </a:spcAft>
            </a:pPr>
            <a:r>
              <a:rPr lang="en-US" sz="1961" b="1" dirty="0">
                <a:gradFill>
                  <a:gsLst>
                    <a:gs pos="2917">
                      <a:schemeClr val="tx1"/>
                    </a:gs>
                    <a:gs pos="30000">
                      <a:schemeClr val="tx1"/>
                    </a:gs>
                  </a:gsLst>
                  <a:lin ang="5400000" scaled="0"/>
                </a:gradFill>
              </a:rPr>
              <a:t>Ray Kao</a:t>
            </a:r>
          </a:p>
          <a:p>
            <a:pPr algn="ctr">
              <a:lnSpc>
                <a:spcPct val="90000"/>
              </a:lnSpc>
              <a:spcAft>
                <a:spcPts val="588"/>
              </a:spcAft>
            </a:pPr>
            <a:r>
              <a:rPr lang="en-US" sz="1961" dirty="0">
                <a:gradFill>
                  <a:gsLst>
                    <a:gs pos="2917">
                      <a:schemeClr val="tx1"/>
                    </a:gs>
                    <a:gs pos="30000">
                      <a:schemeClr val="tx1"/>
                    </a:gs>
                  </a:gsLst>
                  <a:lin ang="5400000" scaled="0"/>
                </a:gradFill>
              </a:rPr>
              <a:t>OSS Cloud Native Data Lead</a:t>
            </a:r>
          </a:p>
          <a:p>
            <a:pPr algn="ctr">
              <a:lnSpc>
                <a:spcPct val="90000"/>
              </a:lnSpc>
              <a:spcAft>
                <a:spcPts val="588"/>
              </a:spcAft>
            </a:pPr>
            <a:r>
              <a:rPr lang="en-US" sz="1961" dirty="0">
                <a:gradFill>
                  <a:gsLst>
                    <a:gs pos="2917">
                      <a:schemeClr val="tx1"/>
                    </a:gs>
                    <a:gs pos="30000">
                      <a:schemeClr val="tx1"/>
                    </a:gs>
                  </a:gsLst>
                  <a:lin ang="5400000" scaled="0"/>
                </a:gradFill>
              </a:rPr>
              <a:t>Azure Global Black Belt</a:t>
            </a:r>
          </a:p>
          <a:p>
            <a:pPr algn="ctr">
              <a:lnSpc>
                <a:spcPct val="90000"/>
              </a:lnSpc>
              <a:spcAft>
                <a:spcPts val="588"/>
              </a:spcAft>
            </a:pPr>
            <a:r>
              <a:rPr lang="en-US" sz="1961" dirty="0" err="1">
                <a:gradFill>
                  <a:gsLst>
                    <a:gs pos="2917">
                      <a:schemeClr val="tx1"/>
                    </a:gs>
                    <a:gs pos="30000">
                      <a:schemeClr val="tx1"/>
                    </a:gs>
                  </a:gsLst>
                  <a:lin ang="5400000" scaled="0"/>
                </a:gradFill>
              </a:rPr>
              <a:t>Ray.Kao@Microsoft.com</a:t>
            </a:r>
            <a:endParaRPr lang="en-US" sz="1961"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26C79265-B7A6-0247-9DDD-BA933D7B02EA}"/>
              </a:ext>
            </a:extLst>
          </p:cNvPr>
          <p:cNvSpPr txBox="1"/>
          <p:nvPr/>
        </p:nvSpPr>
        <p:spPr>
          <a:xfrm>
            <a:off x="8471041" y="4659177"/>
            <a:ext cx="3304594" cy="1602167"/>
          </a:xfrm>
          <a:prstGeom prst="rect">
            <a:avLst/>
          </a:prstGeom>
          <a:noFill/>
        </p:spPr>
        <p:txBody>
          <a:bodyPr wrap="none" lIns="179285" tIns="143428" rIns="179285" bIns="143428" rtlCol="0">
            <a:spAutoFit/>
          </a:bodyPr>
          <a:lstStyle/>
          <a:p>
            <a:pPr algn="ctr">
              <a:lnSpc>
                <a:spcPct val="90000"/>
              </a:lnSpc>
              <a:spcAft>
                <a:spcPts val="588"/>
              </a:spcAft>
            </a:pPr>
            <a:r>
              <a:rPr lang="en-US" sz="1961" b="1" dirty="0">
                <a:gradFill>
                  <a:gsLst>
                    <a:gs pos="2917">
                      <a:schemeClr val="tx1"/>
                    </a:gs>
                    <a:gs pos="30000">
                      <a:schemeClr val="tx1"/>
                    </a:gs>
                  </a:gsLst>
                  <a:lin ang="5400000" scaled="0"/>
                </a:gradFill>
              </a:rPr>
              <a:t>Kevin Harris</a:t>
            </a:r>
          </a:p>
          <a:p>
            <a:pPr algn="ctr">
              <a:lnSpc>
                <a:spcPct val="90000"/>
              </a:lnSpc>
              <a:spcAft>
                <a:spcPts val="588"/>
              </a:spcAft>
            </a:pPr>
            <a:r>
              <a:rPr lang="en-US" sz="1961" dirty="0">
                <a:gradFill>
                  <a:gsLst>
                    <a:gs pos="2917">
                      <a:schemeClr val="tx1"/>
                    </a:gs>
                    <a:gs pos="30000">
                      <a:schemeClr val="tx1"/>
                    </a:gs>
                  </a:gsLst>
                  <a:lin ang="5400000" scaled="0"/>
                </a:gradFill>
              </a:rPr>
              <a:t>OSS Cloud Native Dev Lead</a:t>
            </a:r>
          </a:p>
          <a:p>
            <a:pPr algn="ctr">
              <a:lnSpc>
                <a:spcPct val="90000"/>
              </a:lnSpc>
              <a:spcAft>
                <a:spcPts val="588"/>
              </a:spcAft>
            </a:pPr>
            <a:r>
              <a:rPr lang="en-US" sz="1961" dirty="0">
                <a:gradFill>
                  <a:gsLst>
                    <a:gs pos="2917">
                      <a:schemeClr val="tx1"/>
                    </a:gs>
                    <a:gs pos="30000">
                      <a:schemeClr val="tx1"/>
                    </a:gs>
                  </a:gsLst>
                  <a:lin ang="5400000" scaled="0"/>
                </a:gradFill>
              </a:rPr>
              <a:t>Azure Global Black Belt</a:t>
            </a:r>
          </a:p>
          <a:p>
            <a:pPr algn="ctr">
              <a:lnSpc>
                <a:spcPct val="90000"/>
              </a:lnSpc>
              <a:spcAft>
                <a:spcPts val="588"/>
              </a:spcAft>
            </a:pPr>
            <a:r>
              <a:rPr lang="en-US" sz="1961" dirty="0" err="1">
                <a:gradFill>
                  <a:gsLst>
                    <a:gs pos="2917">
                      <a:schemeClr val="tx1"/>
                    </a:gs>
                    <a:gs pos="30000">
                      <a:schemeClr val="tx1"/>
                    </a:gs>
                  </a:gsLst>
                  <a:lin ang="5400000" scaled="0"/>
                </a:gradFill>
              </a:rPr>
              <a:t>Kevin.Harris@Microsoft.com</a:t>
            </a:r>
            <a:endParaRPr lang="en-US" sz="1961"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21D18BC7-39CA-EC4D-9CAB-95E0C7B56FC4}"/>
              </a:ext>
            </a:extLst>
          </p:cNvPr>
          <p:cNvSpPr txBox="1"/>
          <p:nvPr/>
        </p:nvSpPr>
        <p:spPr>
          <a:xfrm>
            <a:off x="110330" y="682788"/>
            <a:ext cx="12005197" cy="1125440"/>
          </a:xfrm>
          <a:prstGeom prst="rect">
            <a:avLst/>
          </a:prstGeom>
          <a:noFill/>
        </p:spPr>
        <p:txBody>
          <a:bodyPr wrap="square" lIns="179285" tIns="143428" rIns="179285" bIns="143428" rtlCol="0">
            <a:spAutoFit/>
          </a:bodyPr>
          <a:lstStyle/>
          <a:p>
            <a:pPr algn="ctr">
              <a:lnSpc>
                <a:spcPct val="90000"/>
              </a:lnSpc>
              <a:spcAft>
                <a:spcPts val="588"/>
              </a:spcAft>
            </a:pPr>
            <a:r>
              <a:rPr lang="en-US" sz="2745" b="1" dirty="0">
                <a:gradFill>
                  <a:gsLst>
                    <a:gs pos="2917">
                      <a:schemeClr val="tx1"/>
                    </a:gs>
                    <a:gs pos="30000">
                      <a:schemeClr val="tx1"/>
                    </a:gs>
                  </a:gsLst>
                  <a:lin ang="5400000" scaled="0"/>
                </a:gradFill>
              </a:rPr>
              <a:t>OSS Canada Leadership Team</a:t>
            </a:r>
          </a:p>
          <a:p>
            <a:pPr algn="ctr">
              <a:lnSpc>
                <a:spcPct val="90000"/>
              </a:lnSpc>
              <a:spcAft>
                <a:spcPts val="588"/>
              </a:spcAft>
            </a:pPr>
            <a:r>
              <a:rPr lang="en-US" sz="2745" b="1" dirty="0" err="1">
                <a:gradFill>
                  <a:gsLst>
                    <a:gs pos="2917">
                      <a:schemeClr val="tx1"/>
                    </a:gs>
                    <a:gs pos="30000">
                      <a:schemeClr val="tx1"/>
                    </a:gs>
                  </a:gsLst>
                  <a:lin ang="5400000" scaled="0"/>
                </a:gradFill>
              </a:rPr>
              <a:t>CanadaOpenSource@Microsoft.com</a:t>
            </a:r>
            <a:endParaRPr lang="en-US" sz="2745"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739079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100" dirty="0">
                <a:solidFill>
                  <a:schemeClr val="bg1"/>
                </a:solidFill>
                <a:ea typeface="+mj-ea"/>
                <a:cs typeface="+mj-cs"/>
              </a:rPr>
              <a:t>Retail – Product Catalog &amp; Order Processing</a:t>
            </a:r>
          </a:p>
        </p:txBody>
      </p:sp>
      <p:sp>
        <p:nvSpPr>
          <p:cNvPr id="499" name="TextBox 498"/>
          <p:cNvSpPr txBox="1"/>
          <p:nvPr/>
        </p:nvSpPr>
        <p:spPr>
          <a:xfrm>
            <a:off x="838200" y="2021249"/>
            <a:ext cx="6329333"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Elastic scale to handle seasonal traffic (e.g. Black Friday)</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Low-latency access across multiple geographies to support a global user-base and latency sensitive workloads (e.g. real-time personalization)</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Schema-agnostic storage and automatic indexing to handle diverse product catalogs, orders, and events</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18" name="Picture 4" descr="Image result for jet.com logo png"/>
          <p:cNvPicPr>
            <a:picLocks noChangeAspect="1" noChangeArrowheads="1"/>
          </p:cNvPicPr>
          <p:nvPr/>
        </p:nvPicPr>
        <p:blipFill rotWithShape="1">
          <a:blip r:embed="rId2">
            <a:extLst>
              <a:ext uri="{28A0092B-C50C-407E-A947-70E740481C1C}">
                <a14:useLocalDpi xmlns:a14="http://schemas.microsoft.com/office/drawing/2010/main" val="0"/>
              </a:ext>
            </a:extLst>
          </a:blip>
          <a:srcRect t="8875" r="29448" b="13133"/>
          <a:stretch/>
        </p:blipFill>
        <p:spPr bwMode="auto">
          <a:xfrm>
            <a:off x="9871006" y="2197181"/>
            <a:ext cx="1946066" cy="8949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assets.onestore.ms/cdnfiles/external/uhf/long/9a49a7e9d8e881327e81b9eb43dabc01de70a9bb/images/microsoft-gr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0364" y="745003"/>
            <a:ext cx="3464490" cy="737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sulekha.com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057" y="3491744"/>
            <a:ext cx="2551668" cy="72977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r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3135" y="5604704"/>
            <a:ext cx="1687590" cy="7729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sos">
            <a:extLst>
              <a:ext uri="{FF2B5EF4-FFF2-40B4-BE49-F238E27FC236}">
                <a16:creationId xmlns:a16="http://schemas.microsoft.com/office/drawing/2014/main" id="{7D23D3E8-9047-4598-890E-943F04B192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8536" y="4756232"/>
            <a:ext cx="1406332" cy="52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3876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Retail Product Catalogs</a:t>
            </a:r>
          </a:p>
        </p:txBody>
      </p:sp>
      <p:grpSp>
        <p:nvGrpSpPr>
          <p:cNvPr id="3" name="Group 2"/>
          <p:cNvGrpSpPr>
            <a:grpSpLocks noChangeAspect="1"/>
          </p:cNvGrpSpPr>
          <p:nvPr/>
        </p:nvGrpSpPr>
        <p:grpSpPr>
          <a:xfrm>
            <a:off x="2403758" y="1717056"/>
            <a:ext cx="6858000" cy="2515200"/>
            <a:chOff x="2403758" y="1717056"/>
            <a:chExt cx="7402458" cy="2688076"/>
          </a:xfrm>
        </p:grpSpPr>
        <p:sp>
          <p:nvSpPr>
            <p:cNvPr id="5" name="TextBox 4"/>
            <p:cNvSpPr txBox="1"/>
            <p:nvPr/>
          </p:nvSpPr>
          <p:spPr>
            <a:xfrm>
              <a:off x="3665932" y="2502544"/>
              <a:ext cx="1397834"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 </a:t>
              </a:r>
            </a:p>
            <a:p>
              <a:pPr algn="ctr"/>
              <a:r>
                <a:rPr lang="en-US" sz="1100" dirty="0">
                  <a:latin typeface="Segoe UI Light" panose="020B0502040204020203" pitchFamily="34" charset="0"/>
                  <a:cs typeface="Segoe UI Light" panose="020B0502040204020203" pitchFamily="34" charset="0"/>
                </a:rPr>
                <a:t>(e-commerce app)</a:t>
              </a:r>
            </a:p>
          </p:txBody>
        </p:sp>
        <p:pic>
          <p:nvPicPr>
            <p:cNvPr id="6" name="Picture 5"/>
            <p:cNvPicPr>
              <a:picLocks noChangeAspect="1"/>
            </p:cNvPicPr>
            <p:nvPr/>
          </p:nvPicPr>
          <p:blipFill>
            <a:blip r:embed="rId2"/>
            <a:stretch>
              <a:fillRect/>
            </a:stretch>
          </p:blipFill>
          <p:spPr>
            <a:xfrm>
              <a:off x="4670990" y="3196790"/>
              <a:ext cx="662132" cy="566932"/>
            </a:xfrm>
            <a:prstGeom prst="rect">
              <a:avLst/>
            </a:prstGeom>
          </p:spPr>
        </p:pic>
        <p:sp>
          <p:nvSpPr>
            <p:cNvPr id="7" name="TextBox 6"/>
            <p:cNvSpPr txBox="1"/>
            <p:nvPr/>
          </p:nvSpPr>
          <p:spPr>
            <a:xfrm>
              <a:off x="6466469" y="2506472"/>
              <a:ext cx="1504388"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(product catalog)</a:t>
              </a:r>
            </a:p>
          </p:txBody>
        </p:sp>
        <p:sp>
          <p:nvSpPr>
            <p:cNvPr id="11" name="TextBox 10"/>
            <p:cNvSpPr txBox="1"/>
            <p:nvPr/>
          </p:nvSpPr>
          <p:spPr>
            <a:xfrm>
              <a:off x="6312548" y="3878882"/>
              <a:ext cx="1793924" cy="46050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(session state)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734" y="1717056"/>
              <a:ext cx="780290" cy="780290"/>
            </a:xfrm>
            <a:prstGeom prst="rect">
              <a:avLst/>
            </a:prstGeom>
          </p:spPr>
        </p:pic>
        <p:sp>
          <p:nvSpPr>
            <p:cNvPr id="13" name="TextBox 12"/>
            <p:cNvSpPr txBox="1"/>
            <p:nvPr/>
          </p:nvSpPr>
          <p:spPr>
            <a:xfrm>
              <a:off x="8611542" y="2476108"/>
              <a:ext cx="1194674"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 (full-text index)</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911" y="1755849"/>
              <a:ext cx="780290" cy="780290"/>
            </a:xfrm>
            <a:prstGeom prst="rect">
              <a:avLst/>
            </a:prstGeom>
          </p:spPr>
        </p:pic>
        <p:cxnSp>
          <p:nvCxnSpPr>
            <p:cNvPr id="15" name="Elbow Connector 45"/>
            <p:cNvCxnSpPr>
              <a:cxnSpLocks/>
              <a:stCxn id="14" idx="3"/>
            </p:cNvCxnSpPr>
            <p:nvPr/>
          </p:nvCxnSpPr>
          <p:spPr>
            <a:xfrm>
              <a:off x="5392201" y="2145994"/>
              <a:ext cx="1427165" cy="134552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a:cxnSpLocks/>
              <a:stCxn id="14" idx="2"/>
              <a:endCxn id="6" idx="0"/>
            </p:cNvCxnSpPr>
            <p:nvPr/>
          </p:nvCxnSpPr>
          <p:spPr>
            <a:xfrm>
              <a:off x="5002056" y="2536139"/>
              <a:ext cx="0" cy="66065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310925" y="3763717"/>
              <a:ext cx="1382260" cy="641415"/>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Storage</a:t>
              </a:r>
            </a:p>
            <a:p>
              <a:pPr algn="ctr"/>
              <a:r>
                <a:rPr lang="en-US" sz="1100" dirty="0">
                  <a:latin typeface="Segoe UI Light" panose="020B0502040204020203" pitchFamily="34" charset="0"/>
                  <a:cs typeface="Segoe UI Light" panose="020B0502040204020203" pitchFamily="34" charset="0"/>
                </a:rPr>
                <a:t>(logs, static catalog content)</a:t>
              </a:r>
            </a:p>
          </p:txBody>
        </p:sp>
        <p:pic>
          <p:nvPicPr>
            <p:cNvPr id="18" name="Picture 17"/>
            <p:cNvPicPr>
              <a:picLocks noChangeAspect="1"/>
            </p:cNvPicPr>
            <p:nvPr/>
          </p:nvPicPr>
          <p:blipFill>
            <a:blip r:embed="rId5"/>
            <a:stretch>
              <a:fillRect/>
            </a:stretch>
          </p:blipFill>
          <p:spPr>
            <a:xfrm>
              <a:off x="2403758" y="1864114"/>
              <a:ext cx="650738" cy="563760"/>
            </a:xfrm>
            <a:prstGeom prst="rect">
              <a:avLst/>
            </a:prstGeom>
          </p:spPr>
        </p:pic>
        <p:cxnSp>
          <p:nvCxnSpPr>
            <p:cNvPr id="19" name="Straight Arrow Connector 18"/>
            <p:cNvCxnSpPr>
              <a:stCxn id="18" idx="3"/>
              <a:endCxn id="14" idx="1"/>
            </p:cNvCxnSpPr>
            <p:nvPr/>
          </p:nvCxnSpPr>
          <p:spPr>
            <a:xfrm>
              <a:off x="3054496" y="2145994"/>
              <a:ext cx="155741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p:nvPr/>
          </p:nvCxnSpPr>
          <p:spPr>
            <a:xfrm>
              <a:off x="5392201" y="2141466"/>
              <a:ext cx="15328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p:nvPr/>
          </p:nvCxnSpPr>
          <p:spPr>
            <a:xfrm flipV="1">
              <a:off x="7478812" y="2107201"/>
              <a:ext cx="1339922" cy="1306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2" name="Picture 21">
            <a:extLst>
              <a:ext uri="{FF2B5EF4-FFF2-40B4-BE49-F238E27FC236}">
                <a16:creationId xmlns:a16="http://schemas.microsoft.com/office/drawing/2014/main" id="{F0FFEE4B-7C65-45C9-8029-288DBD5E85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1309" y="1802790"/>
            <a:ext cx="680672" cy="680672"/>
          </a:xfrm>
          <a:prstGeom prst="rect">
            <a:avLst/>
          </a:prstGeom>
        </p:spPr>
      </p:pic>
      <p:pic>
        <p:nvPicPr>
          <p:cNvPr id="23" name="Picture 22">
            <a:extLst>
              <a:ext uri="{FF2B5EF4-FFF2-40B4-BE49-F238E27FC236}">
                <a16:creationId xmlns:a16="http://schemas.microsoft.com/office/drawing/2014/main" id="{3B188957-D94B-43CB-9D5E-AB228B2976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8536" y="3034018"/>
            <a:ext cx="680672" cy="680672"/>
          </a:xfrm>
          <a:prstGeom prst="rect">
            <a:avLst/>
          </a:prstGeom>
        </p:spPr>
      </p:pic>
    </p:spTree>
    <p:extLst>
      <p:ext uri="{BB962C8B-B14F-4D97-AF65-F5344CB8AC3E}">
        <p14:creationId xmlns:p14="http://schemas.microsoft.com/office/powerpoint/2010/main" val="363669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Retail Order Processing Pipelines</a:t>
            </a:r>
          </a:p>
        </p:txBody>
      </p:sp>
      <p:grpSp>
        <p:nvGrpSpPr>
          <p:cNvPr id="44" name="Group 43">
            <a:extLst>
              <a:ext uri="{FF2B5EF4-FFF2-40B4-BE49-F238E27FC236}">
                <a16:creationId xmlns:a16="http://schemas.microsoft.com/office/drawing/2014/main" id="{2E87B353-3661-4FC4-9157-66735B700D45}"/>
              </a:ext>
            </a:extLst>
          </p:cNvPr>
          <p:cNvGrpSpPr/>
          <p:nvPr/>
        </p:nvGrpSpPr>
        <p:grpSpPr>
          <a:xfrm>
            <a:off x="2750239" y="2080614"/>
            <a:ext cx="6792765" cy="3329821"/>
            <a:chOff x="2311973" y="1766793"/>
            <a:chExt cx="6792765" cy="3329821"/>
          </a:xfrm>
        </p:grpSpPr>
        <p:sp>
          <p:nvSpPr>
            <p:cNvPr id="4" name="TextBox 3"/>
            <p:cNvSpPr txBox="1"/>
            <p:nvPr/>
          </p:nvSpPr>
          <p:spPr>
            <a:xfrm>
              <a:off x="2737920" y="1766793"/>
              <a:ext cx="280028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(E-Commerce Checkout API)</a:t>
              </a:r>
            </a:p>
          </p:txBody>
        </p:sp>
        <p:cxnSp>
          <p:nvCxnSpPr>
            <p:cNvPr id="6" name="Straight Arrow Connector 5"/>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5455357" y="1789273"/>
              <a:ext cx="131455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 (Order Event Store)</a:t>
              </a:r>
            </a:p>
          </p:txBody>
        </p:sp>
        <p:pic>
          <p:nvPicPr>
            <p:cNvPr id="24" name="Picture 23">
              <a:extLst>
                <a:ext uri="{FF2B5EF4-FFF2-40B4-BE49-F238E27FC236}">
                  <a16:creationId xmlns:a16="http://schemas.microsoft.com/office/drawing/2014/main" id="{1972C9DF-DC4A-4F70-8CE9-6248EC263401}"/>
                </a:ext>
              </a:extLst>
            </p:cNvPr>
            <p:cNvPicPr>
              <a:picLocks noChangeAspect="1"/>
            </p:cNvPicPr>
            <p:nvPr/>
          </p:nvPicPr>
          <p:blipFill>
            <a:blip r:embed="rId2"/>
            <a:stretch>
              <a:fillRect/>
            </a:stretch>
          </p:blipFill>
          <p:spPr>
            <a:xfrm>
              <a:off x="6759651" y="2150653"/>
              <a:ext cx="632169" cy="1377650"/>
            </a:xfrm>
            <a:prstGeom prst="rect">
              <a:avLst/>
            </a:prstGeom>
          </p:spPr>
        </p:pic>
        <p:cxnSp>
          <p:nvCxnSpPr>
            <p:cNvPr id="29" name="Straight Arrow Connector 28">
              <a:extLst>
                <a:ext uri="{FF2B5EF4-FFF2-40B4-BE49-F238E27FC236}">
                  <a16:creationId xmlns:a16="http://schemas.microsoft.com/office/drawing/2014/main" id="{4EC139EA-2BBB-4EBC-B3D5-1AC24965BA60}"/>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9B8367B7-EDD9-415A-A4FE-FCE12352B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32" name="TextBox 31">
              <a:extLst>
                <a:ext uri="{FF2B5EF4-FFF2-40B4-BE49-F238E27FC236}">
                  <a16:creationId xmlns:a16="http://schemas.microsoft.com/office/drawing/2014/main" id="{B3381D14-C909-48FA-A01B-ABDC7E8C36C1}"/>
                </a:ext>
              </a:extLst>
            </p:cNvPr>
            <p:cNvSpPr txBox="1"/>
            <p:nvPr/>
          </p:nvSpPr>
          <p:spPr>
            <a:xfrm>
              <a:off x="3737236" y="4665727"/>
              <a:ext cx="1557924"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1: Tax)</a:t>
              </a:r>
            </a:p>
          </p:txBody>
        </p:sp>
        <p:pic>
          <p:nvPicPr>
            <p:cNvPr id="36" name="Picture 35">
              <a:extLst>
                <a:ext uri="{FF2B5EF4-FFF2-40B4-BE49-F238E27FC236}">
                  <a16:creationId xmlns:a16="http://schemas.microsoft.com/office/drawing/2014/main" id="{55A7871A-42E0-4060-BC87-3AAD98B92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37" name="TextBox 36">
              <a:extLst>
                <a:ext uri="{FF2B5EF4-FFF2-40B4-BE49-F238E27FC236}">
                  <a16:creationId xmlns:a16="http://schemas.microsoft.com/office/drawing/2014/main" id="{32B2BF54-F8C0-4641-9326-F78CDE9B5CA4}"/>
                </a:ext>
              </a:extLst>
            </p:cNvPr>
            <p:cNvSpPr txBox="1"/>
            <p:nvPr/>
          </p:nvSpPr>
          <p:spPr>
            <a:xfrm>
              <a:off x="5086907" y="4660700"/>
              <a:ext cx="1896437"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2: Payment)</a:t>
              </a:r>
            </a:p>
          </p:txBody>
        </p:sp>
        <p:pic>
          <p:nvPicPr>
            <p:cNvPr id="38" name="Picture 37">
              <a:extLst>
                <a:ext uri="{FF2B5EF4-FFF2-40B4-BE49-F238E27FC236}">
                  <a16:creationId xmlns:a16="http://schemas.microsoft.com/office/drawing/2014/main" id="{6FC757F6-B8D9-46F0-A7CC-F277E79DD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39" name="TextBox 38">
              <a:extLst>
                <a:ext uri="{FF2B5EF4-FFF2-40B4-BE49-F238E27FC236}">
                  <a16:creationId xmlns:a16="http://schemas.microsoft.com/office/drawing/2014/main" id="{C4E5E5BD-DE66-451D-AF81-C05A80383166}"/>
                </a:ext>
              </a:extLst>
            </p:cNvPr>
            <p:cNvSpPr txBox="1"/>
            <p:nvPr/>
          </p:nvSpPr>
          <p:spPr>
            <a:xfrm>
              <a:off x="7208301" y="4647503"/>
              <a:ext cx="1896437"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N: </a:t>
              </a:r>
              <a:r>
                <a:rPr lang="en-US" sz="1100" dirty="0" err="1">
                  <a:latin typeface="Segoe UI Light" panose="020B0502040204020203" pitchFamily="34" charset="0"/>
                  <a:cs typeface="Segoe UI Light" panose="020B0502040204020203" pitchFamily="34" charset="0"/>
                </a:rPr>
                <a:t>Fufillment</a:t>
              </a:r>
              <a:r>
                <a:rPr lang="en-US" sz="1100" dirty="0">
                  <a:latin typeface="Segoe UI Light" panose="020B0502040204020203" pitchFamily="34" charset="0"/>
                  <a:cs typeface="Segoe UI Light" panose="020B0502040204020203" pitchFamily="34" charset="0"/>
                </a:rPr>
                <a:t>)</a:t>
              </a:r>
            </a:p>
          </p:txBody>
        </p:sp>
        <p:sp>
          <p:nvSpPr>
            <p:cNvPr id="31" name="TextBox 30">
              <a:extLst>
                <a:ext uri="{FF2B5EF4-FFF2-40B4-BE49-F238E27FC236}">
                  <a16:creationId xmlns:a16="http://schemas.microsoft.com/office/drawing/2014/main" id="{27400B19-C5A3-4910-8EA9-E76AF912F577}"/>
                </a:ext>
              </a:extLst>
            </p:cNvPr>
            <p:cNvSpPr txBox="1"/>
            <p:nvPr/>
          </p:nvSpPr>
          <p:spPr>
            <a:xfrm>
              <a:off x="6850470" y="4286341"/>
              <a:ext cx="516488" cy="369332"/>
            </a:xfrm>
            <a:prstGeom prst="rect">
              <a:avLst/>
            </a:prstGeom>
            <a:noFill/>
          </p:spPr>
          <p:txBody>
            <a:bodyPr wrap="none" rtlCol="0">
              <a:spAutoFit/>
            </a:bodyPr>
            <a:lstStyle/>
            <a:p>
              <a:r>
                <a:rPr lang="en-US" dirty="0"/>
                <a:t>. . . </a:t>
              </a:r>
            </a:p>
          </p:txBody>
        </p:sp>
        <p:cxnSp>
          <p:nvCxnSpPr>
            <p:cNvPr id="43" name="Straight Arrow Connector 42">
              <a:extLst>
                <a:ext uri="{FF2B5EF4-FFF2-40B4-BE49-F238E27FC236}">
                  <a16:creationId xmlns:a16="http://schemas.microsoft.com/office/drawing/2014/main" id="{43971906-BC73-4ABF-98B3-77B03402036A}"/>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D50D87CA-6CD5-4141-8222-60B682CEF6DA}"/>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E295FE46-FA04-4D2D-9DF5-70513F7F1D63}"/>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EB87F840-776E-4725-9AE0-24C06CBCE525}"/>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77BD91F1-9049-429D-A154-F1EA4B4EA3FF}"/>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8516C8D3-4BA9-4460-9E14-7752B3414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7" name="Straight Arrow Connector 26">
              <a:extLst>
                <a:ext uri="{FF2B5EF4-FFF2-40B4-BE49-F238E27FC236}">
                  <a16:creationId xmlns:a16="http://schemas.microsoft.com/office/drawing/2014/main" id="{FB63C418-67E1-49C2-89FD-DCD95D57A6E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1A80CCDA-EDD5-49F4-9EF3-B8B67C06DDE3}"/>
                </a:ext>
              </a:extLst>
            </p:cNvPr>
            <p:cNvPicPr>
              <a:picLocks noChangeAspect="1"/>
            </p:cNvPicPr>
            <p:nvPr/>
          </p:nvPicPr>
          <p:blipFill>
            <a:blip r:embed="rId4"/>
            <a:stretch>
              <a:fillRect/>
            </a:stretch>
          </p:blipFill>
          <p:spPr>
            <a:xfrm>
              <a:off x="2311973" y="2420204"/>
              <a:ext cx="551989" cy="478210"/>
            </a:xfrm>
            <a:prstGeom prst="rect">
              <a:avLst/>
            </a:prstGeom>
          </p:spPr>
        </p:pic>
        <p:pic>
          <p:nvPicPr>
            <p:cNvPr id="33" name="Graphic 32" descr="Shopping cart">
              <a:extLst>
                <a:ext uri="{FF2B5EF4-FFF2-40B4-BE49-F238E27FC236}">
                  <a16:creationId xmlns:a16="http://schemas.microsoft.com/office/drawing/2014/main" id="{53E4B91A-5DA3-4FE4-9E3C-25FA6CCDD8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8753" y="2573232"/>
              <a:ext cx="266246" cy="266246"/>
            </a:xfrm>
            <a:prstGeom prst="rect">
              <a:avLst/>
            </a:prstGeom>
          </p:spPr>
        </p:pic>
        <p:pic>
          <p:nvPicPr>
            <p:cNvPr id="9" name="Graphic 8">
              <a:extLst>
                <a:ext uri="{FF2B5EF4-FFF2-40B4-BE49-F238E27FC236}">
                  <a16:creationId xmlns:a16="http://schemas.microsoft.com/office/drawing/2014/main" id="{E4416368-937D-4589-9280-73AC64EA00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2325039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Real-time Recommendations</a:t>
            </a:r>
          </a:p>
        </p:txBody>
      </p:sp>
      <p:grpSp>
        <p:nvGrpSpPr>
          <p:cNvPr id="20" name="Group 19">
            <a:extLst>
              <a:ext uri="{FF2B5EF4-FFF2-40B4-BE49-F238E27FC236}">
                <a16:creationId xmlns:a16="http://schemas.microsoft.com/office/drawing/2014/main" id="{4A99A1F2-F95A-4488-B515-8A6ABD6854F9}"/>
              </a:ext>
            </a:extLst>
          </p:cNvPr>
          <p:cNvGrpSpPr/>
          <p:nvPr/>
        </p:nvGrpSpPr>
        <p:grpSpPr>
          <a:xfrm>
            <a:off x="1929515" y="1322575"/>
            <a:ext cx="8439860" cy="4261195"/>
            <a:chOff x="1929515" y="1322575"/>
            <a:chExt cx="8439860" cy="4261195"/>
          </a:xfrm>
        </p:grpSpPr>
        <p:sp>
          <p:nvSpPr>
            <p:cNvPr id="78" name="Rectangle 77">
              <a:extLst>
                <a:ext uri="{FF2B5EF4-FFF2-40B4-BE49-F238E27FC236}">
                  <a16:creationId xmlns:a16="http://schemas.microsoft.com/office/drawing/2014/main" id="{5A3777E1-0452-4889-9093-432098573143}"/>
                </a:ext>
              </a:extLst>
            </p:cNvPr>
            <p:cNvSpPr/>
            <p:nvPr/>
          </p:nvSpPr>
          <p:spPr>
            <a:xfrm>
              <a:off x="4862155" y="3673078"/>
              <a:ext cx="3725204" cy="1910692"/>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72D1AEC0-D7C7-4696-A8F5-43A308AD36D6}"/>
                </a:ext>
              </a:extLst>
            </p:cNvPr>
            <p:cNvSpPr/>
            <p:nvPr/>
          </p:nvSpPr>
          <p:spPr>
            <a:xfrm>
              <a:off x="4862154" y="1322575"/>
              <a:ext cx="3725204" cy="173092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9" name="Straight Arrow Connector 48"/>
            <p:cNvCxnSpPr>
              <a:cxnSpLocks/>
            </p:cNvCxnSpPr>
            <p:nvPr/>
          </p:nvCxnSpPr>
          <p:spPr>
            <a:xfrm>
              <a:off x="3312939" y="3053500"/>
              <a:ext cx="60799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5506486" y="2447813"/>
              <a:ext cx="4101560"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(Product + User Vectors)</a:t>
              </a:r>
            </a:p>
          </p:txBody>
        </p:sp>
        <p:sp>
          <p:nvSpPr>
            <p:cNvPr id="89" name="TextBox 88"/>
            <p:cNvSpPr txBox="1"/>
            <p:nvPr/>
          </p:nvSpPr>
          <p:spPr>
            <a:xfrm>
              <a:off x="3602067" y="3396289"/>
              <a:ext cx="1625613" cy="261610"/>
            </a:xfrm>
            <a:prstGeom prst="rect">
              <a:avLst/>
            </a:prstGeom>
            <a:solidFill>
              <a:schemeClr val="bg1"/>
            </a:solid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E-commerce Store</a:t>
              </a:r>
            </a:p>
          </p:txBody>
        </p:sp>
        <p:cxnSp>
          <p:nvCxnSpPr>
            <p:cNvPr id="48" name="Straight Arrow Connector 47"/>
            <p:cNvCxnSpPr>
              <a:cxnSpLocks/>
            </p:cNvCxnSpPr>
            <p:nvPr/>
          </p:nvCxnSpPr>
          <p:spPr>
            <a:xfrm>
              <a:off x="6316982" y="4197135"/>
              <a:ext cx="57839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TextBox 64"/>
            <p:cNvSpPr txBox="1"/>
            <p:nvPr/>
          </p:nvSpPr>
          <p:spPr>
            <a:xfrm>
              <a:off x="6381888" y="4570801"/>
              <a:ext cx="2461441"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(Customer Orders)</a:t>
              </a:r>
            </a:p>
          </p:txBody>
        </p:sp>
        <p:pic>
          <p:nvPicPr>
            <p:cNvPr id="27" name="Picture 26"/>
            <p:cNvPicPr>
              <a:picLocks noChangeAspect="1"/>
            </p:cNvPicPr>
            <p:nvPr/>
          </p:nvPicPr>
          <p:blipFill>
            <a:blip r:embed="rId2"/>
            <a:stretch>
              <a:fillRect/>
            </a:stretch>
          </p:blipFill>
          <p:spPr>
            <a:xfrm>
              <a:off x="4028555" y="2756255"/>
              <a:ext cx="725976" cy="628942"/>
            </a:xfrm>
            <a:prstGeom prst="rect">
              <a:avLst/>
            </a:prstGeom>
          </p:spPr>
        </p:pic>
        <p:cxnSp>
          <p:nvCxnSpPr>
            <p:cNvPr id="31" name="Straight Arrow Connector 41"/>
            <p:cNvCxnSpPr>
              <a:cxnSpLocks/>
            </p:cNvCxnSpPr>
            <p:nvPr/>
          </p:nvCxnSpPr>
          <p:spPr>
            <a:xfrm>
              <a:off x="4399374" y="3825848"/>
              <a:ext cx="918294" cy="362301"/>
            </a:xfrm>
            <a:prstGeom prst="bentConnector3">
              <a:avLst>
                <a:gd name="adj1" fmla="val -51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63CEF033-3F08-4DCD-8DD8-7EC41DB3A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8197" y="1730493"/>
              <a:ext cx="680672" cy="680672"/>
            </a:xfrm>
            <a:prstGeom prst="rect">
              <a:avLst/>
            </a:prstGeom>
          </p:spPr>
        </p:pic>
        <p:cxnSp>
          <p:nvCxnSpPr>
            <p:cNvPr id="41" name="Straight Arrow Connector 40">
              <a:extLst>
                <a:ext uri="{FF2B5EF4-FFF2-40B4-BE49-F238E27FC236}">
                  <a16:creationId xmlns:a16="http://schemas.microsoft.com/office/drawing/2014/main" id="{8A13D471-3FF9-456A-81BE-E2309FD6709A}"/>
                </a:ext>
              </a:extLst>
            </p:cNvPr>
            <p:cNvCxnSpPr>
              <a:cxnSpLocks/>
            </p:cNvCxnSpPr>
            <p:nvPr/>
          </p:nvCxnSpPr>
          <p:spPr>
            <a:xfrm flipH="1" flipV="1">
              <a:off x="8209804" y="2306266"/>
              <a:ext cx="704320" cy="51287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4399374" y="2105143"/>
              <a:ext cx="820827" cy="506178"/>
            </a:xfrm>
            <a:prstGeom prst="bentConnector3">
              <a:avLst>
                <a:gd name="adj1" fmla="val -856"/>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B353F165-77DB-4164-BA81-EA5AEC0FBD10}"/>
                </a:ext>
              </a:extLst>
            </p:cNvPr>
            <p:cNvSpPr txBox="1"/>
            <p:nvPr/>
          </p:nvSpPr>
          <p:spPr>
            <a:xfrm>
              <a:off x="4612568" y="2447813"/>
              <a:ext cx="2228745"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Container Service</a:t>
              </a:r>
            </a:p>
            <a:p>
              <a:pPr algn="ctr"/>
              <a:r>
                <a:rPr lang="en-US" sz="1100" dirty="0">
                  <a:latin typeface="Segoe UI Light" panose="020B0502040204020203" pitchFamily="34" charset="0"/>
                  <a:cs typeface="Segoe UI Light" panose="020B0502040204020203" pitchFamily="34" charset="0"/>
                </a:rPr>
                <a:t>(Recommendations API)</a:t>
              </a:r>
            </a:p>
          </p:txBody>
        </p:sp>
        <p:cxnSp>
          <p:nvCxnSpPr>
            <p:cNvPr id="66" name="Straight Arrow Connector 65">
              <a:extLst>
                <a:ext uri="{FF2B5EF4-FFF2-40B4-BE49-F238E27FC236}">
                  <a16:creationId xmlns:a16="http://schemas.microsoft.com/office/drawing/2014/main" id="{CF5BFEE9-EFE4-4392-8A59-CA0D37AECE24}"/>
                </a:ext>
              </a:extLst>
            </p:cNvPr>
            <p:cNvCxnSpPr>
              <a:cxnSpLocks/>
            </p:cNvCxnSpPr>
            <p:nvPr/>
          </p:nvCxnSpPr>
          <p:spPr>
            <a:xfrm>
              <a:off x="6316981" y="2112638"/>
              <a:ext cx="578397" cy="0"/>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1" name="TextBox 80">
              <a:extLst>
                <a:ext uri="{FF2B5EF4-FFF2-40B4-BE49-F238E27FC236}">
                  <a16:creationId xmlns:a16="http://schemas.microsoft.com/office/drawing/2014/main" id="{4DF7BCE1-1DF4-457B-A3FC-43AD70D230C5}"/>
                </a:ext>
              </a:extLst>
            </p:cNvPr>
            <p:cNvSpPr txBox="1"/>
            <p:nvPr/>
          </p:nvSpPr>
          <p:spPr>
            <a:xfrm>
              <a:off x="5166154" y="1381005"/>
              <a:ext cx="3458447" cy="369332"/>
            </a:xfrm>
            <a:prstGeom prst="rect">
              <a:avLst/>
            </a:prstGeom>
            <a:noFill/>
          </p:spPr>
          <p:txBody>
            <a:bodyPr wrap="none" rtlCol="0">
              <a:spAutoFit/>
            </a:bodyPr>
            <a:lstStyle/>
            <a:p>
              <a:r>
                <a:rPr lang="en-US" dirty="0"/>
                <a:t>Online Recommendations Service</a:t>
              </a:r>
            </a:p>
          </p:txBody>
        </p:sp>
        <p:sp>
          <p:nvSpPr>
            <p:cNvPr id="86" name="TextBox 85">
              <a:extLst>
                <a:ext uri="{FF2B5EF4-FFF2-40B4-BE49-F238E27FC236}">
                  <a16:creationId xmlns:a16="http://schemas.microsoft.com/office/drawing/2014/main" id="{20A303A2-175C-47CD-9A15-3E1A6DAB0066}"/>
                </a:ext>
              </a:extLst>
            </p:cNvPr>
            <p:cNvSpPr txBox="1"/>
            <p:nvPr/>
          </p:nvSpPr>
          <p:spPr>
            <a:xfrm>
              <a:off x="5844605" y="5110781"/>
              <a:ext cx="1951432" cy="369332"/>
            </a:xfrm>
            <a:prstGeom prst="rect">
              <a:avLst/>
            </a:prstGeom>
            <a:noFill/>
          </p:spPr>
          <p:txBody>
            <a:bodyPr wrap="none" rtlCol="0">
              <a:spAutoFit/>
            </a:bodyPr>
            <a:lstStyle/>
            <a:p>
              <a:r>
                <a:rPr lang="en-US" dirty="0"/>
                <a:t>Order Transactions</a:t>
              </a:r>
            </a:p>
          </p:txBody>
        </p:sp>
        <p:sp>
          <p:nvSpPr>
            <p:cNvPr id="87"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2490184" y="2730972"/>
              <a:ext cx="504277" cy="55051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TextBox 87">
              <a:extLst>
                <a:ext uri="{FF2B5EF4-FFF2-40B4-BE49-F238E27FC236}">
                  <a16:creationId xmlns:a16="http://schemas.microsoft.com/office/drawing/2014/main" id="{3383B5DD-68DB-46AC-9E8B-6E20E7637283}"/>
                </a:ext>
              </a:extLst>
            </p:cNvPr>
            <p:cNvSpPr txBox="1"/>
            <p:nvPr/>
          </p:nvSpPr>
          <p:spPr>
            <a:xfrm>
              <a:off x="1929515" y="3312090"/>
              <a:ext cx="1625613" cy="261610"/>
            </a:xfrm>
            <a:prstGeom prst="rect">
              <a:avLst/>
            </a:prstGeom>
            <a:solidFill>
              <a:schemeClr val="bg1"/>
            </a:solid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Shoppers</a:t>
              </a:r>
            </a:p>
          </p:txBody>
        </p:sp>
        <p:pic>
          <p:nvPicPr>
            <p:cNvPr id="42" name="Picture 41">
              <a:extLst>
                <a:ext uri="{FF2B5EF4-FFF2-40B4-BE49-F238E27FC236}">
                  <a16:creationId xmlns:a16="http://schemas.microsoft.com/office/drawing/2014/main" id="{8A251B3D-D70E-4E76-BB85-BFF706B8AF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2937" y="3839728"/>
              <a:ext cx="680672" cy="680672"/>
            </a:xfrm>
            <a:prstGeom prst="rect">
              <a:avLst/>
            </a:prstGeom>
          </p:spPr>
        </p:pic>
        <p:sp>
          <p:nvSpPr>
            <p:cNvPr id="50" name="TextBox 49">
              <a:extLst>
                <a:ext uri="{FF2B5EF4-FFF2-40B4-BE49-F238E27FC236}">
                  <a16:creationId xmlns:a16="http://schemas.microsoft.com/office/drawing/2014/main" id="{2B15BE6F-9ECC-4B8E-91BE-8ED2C41576B2}"/>
                </a:ext>
              </a:extLst>
            </p:cNvPr>
            <p:cNvSpPr txBox="1"/>
            <p:nvPr/>
          </p:nvSpPr>
          <p:spPr>
            <a:xfrm>
              <a:off x="4621965" y="4570802"/>
              <a:ext cx="2228745"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Container Service</a:t>
              </a:r>
            </a:p>
            <a:p>
              <a:pPr algn="ctr"/>
              <a:r>
                <a:rPr lang="en-US" sz="1100" dirty="0">
                  <a:latin typeface="Segoe UI Light" panose="020B0502040204020203" pitchFamily="34" charset="0"/>
                  <a:cs typeface="Segoe UI Light" panose="020B0502040204020203" pitchFamily="34" charset="0"/>
                </a:rPr>
                <a:t>(Order Transaction API)</a:t>
              </a:r>
            </a:p>
          </p:txBody>
        </p:sp>
        <p:pic>
          <p:nvPicPr>
            <p:cNvPr id="2" name="Picture 1">
              <a:extLst>
                <a:ext uri="{FF2B5EF4-FFF2-40B4-BE49-F238E27FC236}">
                  <a16:creationId xmlns:a16="http://schemas.microsoft.com/office/drawing/2014/main" id="{C06598E2-7C4D-441C-815E-460AEDEEF5DA}"/>
                </a:ext>
              </a:extLst>
            </p:cNvPr>
            <p:cNvPicPr>
              <a:picLocks noChangeAspect="1"/>
            </p:cNvPicPr>
            <p:nvPr/>
          </p:nvPicPr>
          <p:blipFill>
            <a:blip r:embed="rId4"/>
            <a:stretch>
              <a:fillRect/>
            </a:stretch>
          </p:blipFill>
          <p:spPr>
            <a:xfrm>
              <a:off x="5346374" y="1753268"/>
              <a:ext cx="861387" cy="693311"/>
            </a:xfrm>
            <a:prstGeom prst="rect">
              <a:avLst/>
            </a:prstGeom>
          </p:spPr>
        </p:pic>
        <p:pic>
          <p:nvPicPr>
            <p:cNvPr id="53" name="Picture 52">
              <a:extLst>
                <a:ext uri="{FF2B5EF4-FFF2-40B4-BE49-F238E27FC236}">
                  <a16:creationId xmlns:a16="http://schemas.microsoft.com/office/drawing/2014/main" id="{77951976-6171-4A5C-96C2-8753987A63A9}"/>
                </a:ext>
              </a:extLst>
            </p:cNvPr>
            <p:cNvPicPr>
              <a:picLocks noChangeAspect="1"/>
            </p:cNvPicPr>
            <p:nvPr/>
          </p:nvPicPr>
          <p:blipFill>
            <a:blip r:embed="rId4"/>
            <a:stretch>
              <a:fillRect/>
            </a:stretch>
          </p:blipFill>
          <p:spPr>
            <a:xfrm>
              <a:off x="5344038" y="3837537"/>
              <a:ext cx="861387" cy="693311"/>
            </a:xfrm>
            <a:prstGeom prst="rect">
              <a:avLst/>
            </a:prstGeom>
          </p:spPr>
        </p:pic>
        <p:pic>
          <p:nvPicPr>
            <p:cNvPr id="55" name="Picture 54">
              <a:extLst>
                <a:ext uri="{FF2B5EF4-FFF2-40B4-BE49-F238E27FC236}">
                  <a16:creationId xmlns:a16="http://schemas.microsoft.com/office/drawing/2014/main" id="{A5799D46-E2C0-4EAB-839B-1CE84660FC23}"/>
                </a:ext>
              </a:extLst>
            </p:cNvPr>
            <p:cNvPicPr>
              <a:picLocks noChangeAspect="1"/>
            </p:cNvPicPr>
            <p:nvPr/>
          </p:nvPicPr>
          <p:blipFill>
            <a:blip r:embed="rId5"/>
            <a:stretch>
              <a:fillRect/>
            </a:stretch>
          </p:blipFill>
          <p:spPr>
            <a:xfrm>
              <a:off x="7935902" y="3844613"/>
              <a:ext cx="321675" cy="701009"/>
            </a:xfrm>
            <a:prstGeom prst="rect">
              <a:avLst/>
            </a:prstGeom>
          </p:spPr>
        </p:pic>
        <p:cxnSp>
          <p:nvCxnSpPr>
            <p:cNvPr id="56" name="Straight Arrow Connector 55">
              <a:extLst>
                <a:ext uri="{FF2B5EF4-FFF2-40B4-BE49-F238E27FC236}">
                  <a16:creationId xmlns:a16="http://schemas.microsoft.com/office/drawing/2014/main" id="{31DAF2C8-F330-4E79-84D1-6545C0AC9DC0}"/>
                </a:ext>
              </a:extLst>
            </p:cNvPr>
            <p:cNvCxnSpPr>
              <a:cxnSpLocks/>
            </p:cNvCxnSpPr>
            <p:nvPr/>
          </p:nvCxnSpPr>
          <p:spPr>
            <a:xfrm flipV="1">
              <a:off x="8335402" y="3797844"/>
              <a:ext cx="578722" cy="3992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TextBox 56">
              <a:extLst>
                <a:ext uri="{FF2B5EF4-FFF2-40B4-BE49-F238E27FC236}">
                  <a16:creationId xmlns:a16="http://schemas.microsoft.com/office/drawing/2014/main" id="{35EAC524-8AA7-4403-8006-466BB41963CD}"/>
                </a:ext>
              </a:extLst>
            </p:cNvPr>
            <p:cNvSpPr txBox="1"/>
            <p:nvPr/>
          </p:nvSpPr>
          <p:spPr>
            <a:xfrm>
              <a:off x="8672450" y="3416562"/>
              <a:ext cx="1696925" cy="430887"/>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Apache Spark on</a:t>
              </a:r>
            </a:p>
            <a:p>
              <a:pPr algn="ctr" defTabSz="914225"/>
              <a:r>
                <a:rPr lang="en-US" sz="1100" dirty="0">
                  <a:solidFill>
                    <a:prstClr val="black"/>
                  </a:solidFill>
                  <a:latin typeface="Segoe UI Light" panose="020B0502040204020203" pitchFamily="34" charset="0"/>
                  <a:cs typeface="Segoe UI Light" panose="020B0502040204020203" pitchFamily="34" charset="0"/>
                </a:rPr>
                <a:t>Azure Databricks</a:t>
              </a:r>
            </a:p>
          </p:txBody>
        </p:sp>
        <p:pic>
          <p:nvPicPr>
            <p:cNvPr id="58" name="Picture 4" descr="Image result for azure databricks">
              <a:extLst>
                <a:ext uri="{FF2B5EF4-FFF2-40B4-BE49-F238E27FC236}">
                  <a16:creationId xmlns:a16="http://schemas.microsoft.com/office/drawing/2014/main" id="{851F02F2-1B55-49AB-AA11-305C96ADE0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4475" y="2819137"/>
              <a:ext cx="1103056" cy="579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774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6" descr="Image result for 343 studios games logo png"/>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a:stretch/>
        </p:blipFill>
        <p:spPr bwMode="auto">
          <a:xfrm>
            <a:off x="8933392" y="3455766"/>
            <a:ext cx="2936876" cy="13153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ears of War logo.PNG">
            <a:extLst>
              <a:ext uri="{FF2B5EF4-FFF2-40B4-BE49-F238E27FC236}">
                <a16:creationId xmlns:a16="http://schemas.microsoft.com/office/drawing/2014/main" id="{83B576F7-72EE-4A75-BCF7-678CCFE4C6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661845" y="5084534"/>
            <a:ext cx="2208420" cy="11555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xt games logo 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533856" y="506196"/>
            <a:ext cx="4336412" cy="10190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xbox live logo png"/>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a:stretch/>
        </p:blipFill>
        <p:spPr bwMode="auto">
          <a:xfrm>
            <a:off x="8233834" y="1941841"/>
            <a:ext cx="3508448" cy="1245499"/>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400">
                <a:solidFill>
                  <a:schemeClr val="bg1"/>
                </a:solidFill>
                <a:ea typeface="+mj-ea"/>
                <a:cs typeface="+mj-cs"/>
              </a:rPr>
              <a:t>Multiplayer Gaming</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b="1" dirty="0">
                <a:solidFill>
                  <a:schemeClr val="bg1"/>
                </a:solidFill>
              </a:rPr>
              <a:t>Business Needs:</a:t>
            </a:r>
          </a:p>
          <a:p>
            <a:pPr indent="-228600">
              <a:lnSpc>
                <a:spcPct val="90000"/>
              </a:lnSpc>
              <a:spcAft>
                <a:spcPts val="600"/>
              </a:spcAft>
              <a:buFont typeface="Arial" panose="020B0604020202020204" pitchFamily="34" charset="0"/>
              <a:buChar char="•"/>
            </a:pPr>
            <a:endParaRPr lang="en-US" sz="1900"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Elastic scale to handle </a:t>
            </a:r>
            <a:r>
              <a:rPr lang="en-US" sz="1900" dirty="0" err="1">
                <a:solidFill>
                  <a:schemeClr val="bg1"/>
                </a:solidFill>
              </a:rPr>
              <a:t>bursty</a:t>
            </a:r>
            <a:r>
              <a:rPr lang="en-US" sz="1900" dirty="0">
                <a:solidFill>
                  <a:schemeClr val="bg1"/>
                </a:solidFill>
              </a:rPr>
              <a:t> traffic on day </a:t>
            </a:r>
            <a:br>
              <a:rPr lang="en-US" sz="1900" dirty="0">
                <a:solidFill>
                  <a:schemeClr val="bg1"/>
                </a:solidFill>
              </a:rPr>
            </a:br>
            <a:endParaRPr lang="en-US" sz="1900"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Low-latency queries to support responsive gameplay for a global user-base</a:t>
            </a:r>
            <a:endParaRPr lang="en-US" sz="1900" i="1" dirty="0">
              <a:solidFill>
                <a:schemeClr val="bg1"/>
              </a:solidFill>
            </a:endParaRPr>
          </a:p>
          <a:p>
            <a:pPr indent="-228600">
              <a:lnSpc>
                <a:spcPct val="90000"/>
              </a:lnSpc>
              <a:spcAft>
                <a:spcPts val="600"/>
              </a:spcAft>
              <a:buFont typeface="Arial" panose="020B0604020202020204" pitchFamily="34" charset="0"/>
              <a:buChar char="•"/>
            </a:pPr>
            <a:endParaRPr lang="en-US" sz="1900"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Schema-agnostic storage and indexing allows teams to iterate quickly to fit a demanding ship schedule</a:t>
            </a:r>
          </a:p>
          <a:p>
            <a:pPr marL="342900" indent="-228600">
              <a:lnSpc>
                <a:spcPct val="90000"/>
              </a:lnSpc>
              <a:spcAft>
                <a:spcPts val="600"/>
              </a:spcAft>
              <a:buFont typeface="Arial" panose="020B0604020202020204" pitchFamily="34" charset="0"/>
              <a:buChar char="•"/>
            </a:pPr>
            <a:endParaRPr lang="en-US" sz="1900" i="1"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Change-feeds to support leaderboards and social gameplay</a:t>
            </a:r>
          </a:p>
        </p:txBody>
      </p:sp>
    </p:spTree>
    <p:extLst>
      <p:ext uri="{BB962C8B-B14F-4D97-AF65-F5344CB8AC3E}">
        <p14:creationId xmlns:p14="http://schemas.microsoft.com/office/powerpoint/2010/main" val="33144223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Multiplayer Gaming</a:t>
            </a:r>
          </a:p>
        </p:txBody>
      </p:sp>
      <p:grpSp>
        <p:nvGrpSpPr>
          <p:cNvPr id="2" name="Group 1">
            <a:extLst>
              <a:ext uri="{FF2B5EF4-FFF2-40B4-BE49-F238E27FC236}">
                <a16:creationId xmlns:a16="http://schemas.microsoft.com/office/drawing/2014/main" id="{E3C8452E-C118-437F-94B1-77D2FE5B879E}"/>
              </a:ext>
            </a:extLst>
          </p:cNvPr>
          <p:cNvGrpSpPr/>
          <p:nvPr/>
        </p:nvGrpSpPr>
        <p:grpSpPr>
          <a:xfrm>
            <a:off x="2347141" y="1791050"/>
            <a:ext cx="6980846" cy="3636923"/>
            <a:chOff x="2347141" y="1791050"/>
            <a:chExt cx="6980846" cy="3636923"/>
          </a:xfrm>
        </p:grpSpPr>
        <p:cxnSp>
          <p:nvCxnSpPr>
            <p:cNvPr id="5" name="Straight Arrow Connector 4"/>
            <p:cNvCxnSpPr/>
            <p:nvPr/>
          </p:nvCxnSpPr>
          <p:spPr>
            <a:xfrm flipV="1">
              <a:off x="5688786" y="3289515"/>
              <a:ext cx="616043" cy="410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06" y="3039249"/>
              <a:ext cx="635110" cy="634864"/>
            </a:xfrm>
            <a:prstGeom prst="rect">
              <a:avLst/>
            </a:prstGeom>
          </p:spPr>
        </p:pic>
        <p:cxnSp>
          <p:nvCxnSpPr>
            <p:cNvPr id="15" name="Straight Arrow Connector 14"/>
            <p:cNvCxnSpPr>
              <a:cxnSpLocks/>
            </p:cNvCxnSpPr>
            <p:nvPr/>
          </p:nvCxnSpPr>
          <p:spPr>
            <a:xfrm>
              <a:off x="2946307" y="3328157"/>
              <a:ext cx="426538"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516" y="1791050"/>
              <a:ext cx="635110" cy="634864"/>
            </a:xfrm>
            <a:prstGeom prst="rect">
              <a:avLst/>
            </a:prstGeom>
          </p:spPr>
        </p:pic>
        <p:cxnSp>
          <p:nvCxnSpPr>
            <p:cNvPr id="27" name="Straight Arrow Connector 26"/>
            <p:cNvCxnSpPr>
              <a:cxnSpLocks/>
            </p:cNvCxnSpPr>
            <p:nvPr/>
          </p:nvCxnSpPr>
          <p:spPr>
            <a:xfrm>
              <a:off x="5293307" y="2118270"/>
              <a:ext cx="101152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a:cxnSpLocks/>
            </p:cNvCxnSpPr>
            <p:nvPr/>
          </p:nvCxnSpPr>
          <p:spPr>
            <a:xfrm>
              <a:off x="5285882" y="2108481"/>
              <a:ext cx="0" cy="774079"/>
            </a:xfrm>
            <a:prstGeom prst="line">
              <a:avLst/>
            </a:prstGeom>
          </p:spPr>
          <p:style>
            <a:lnRef idx="1">
              <a:schemeClr val="accent3"/>
            </a:lnRef>
            <a:fillRef idx="0">
              <a:schemeClr val="accent3"/>
            </a:fillRef>
            <a:effectRef idx="0">
              <a:schemeClr val="accent3"/>
            </a:effectRef>
            <a:fontRef idx="minor">
              <a:schemeClr val="tx1"/>
            </a:fontRef>
          </p:style>
        </p:cxn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516" y="4272067"/>
              <a:ext cx="635110" cy="634864"/>
            </a:xfrm>
            <a:prstGeom prst="rect">
              <a:avLst/>
            </a:prstGeom>
          </p:spPr>
        </p:pic>
        <p:cxnSp>
          <p:nvCxnSpPr>
            <p:cNvPr id="41" name="Straight Connector 40"/>
            <p:cNvCxnSpPr/>
            <p:nvPr/>
          </p:nvCxnSpPr>
          <p:spPr>
            <a:xfrm>
              <a:off x="6731396" y="3689388"/>
              <a:ext cx="0" cy="476209"/>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096" y="4303357"/>
              <a:ext cx="635110" cy="634864"/>
            </a:xfrm>
            <a:prstGeom prst="rect">
              <a:avLst/>
            </a:prstGeom>
          </p:spPr>
        </p:pic>
        <p:cxnSp>
          <p:nvCxnSpPr>
            <p:cNvPr id="49" name="Straight Arrow Connector 48"/>
            <p:cNvCxnSpPr>
              <a:cxnSpLocks/>
            </p:cNvCxnSpPr>
            <p:nvPr/>
          </p:nvCxnSpPr>
          <p:spPr>
            <a:xfrm>
              <a:off x="4358113" y="3310467"/>
              <a:ext cx="4695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9" name="Group 68"/>
            <p:cNvGrpSpPr>
              <a:grpSpLocks noChangeAspect="1"/>
            </p:cNvGrpSpPr>
            <p:nvPr/>
          </p:nvGrpSpPr>
          <p:grpSpPr bwMode="auto">
            <a:xfrm>
              <a:off x="2347141" y="2972083"/>
              <a:ext cx="430280" cy="778854"/>
              <a:chOff x="5616" y="3080"/>
              <a:chExt cx="333" cy="603"/>
            </a:xfrm>
          </p:grpSpPr>
          <p:sp>
            <p:nvSpPr>
              <p:cNvPr id="70" name="AutoShape 3"/>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sp>
          <p:nvSpPr>
            <p:cNvPr id="85" name="TextBox 84"/>
            <p:cNvSpPr txBox="1"/>
            <p:nvPr/>
          </p:nvSpPr>
          <p:spPr>
            <a:xfrm>
              <a:off x="6629172" y="3572502"/>
              <a:ext cx="1362286"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(game database)</a:t>
              </a:r>
            </a:p>
          </p:txBody>
        </p:sp>
        <p:sp>
          <p:nvSpPr>
            <p:cNvPr id="86" name="TextBox 85"/>
            <p:cNvSpPr txBox="1"/>
            <p:nvPr/>
          </p:nvSpPr>
          <p:spPr>
            <a:xfrm>
              <a:off x="7711147" y="3570443"/>
              <a:ext cx="1545513"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Databricks</a:t>
              </a:r>
            </a:p>
            <a:p>
              <a:pPr algn="ctr"/>
              <a:r>
                <a:rPr lang="en-US" sz="1100" dirty="0">
                  <a:latin typeface="Segoe UI Light" panose="020B0502040204020203" pitchFamily="34" charset="0"/>
                  <a:cs typeface="Segoe UI Light" panose="020B0502040204020203" pitchFamily="34" charset="0"/>
                </a:rPr>
                <a:t>(game analytics)</a:t>
              </a:r>
            </a:p>
          </p:txBody>
        </p:sp>
        <p:sp>
          <p:nvSpPr>
            <p:cNvPr id="88" name="TextBox 87"/>
            <p:cNvSpPr txBox="1"/>
            <p:nvPr/>
          </p:nvSpPr>
          <p:spPr>
            <a:xfrm>
              <a:off x="6409516" y="2315731"/>
              <a:ext cx="871667" cy="2128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CDN</a:t>
              </a:r>
            </a:p>
          </p:txBody>
        </p:sp>
        <p:sp>
          <p:nvSpPr>
            <p:cNvPr id="89" name="TextBox 88"/>
            <p:cNvSpPr txBox="1"/>
            <p:nvPr/>
          </p:nvSpPr>
          <p:spPr>
            <a:xfrm>
              <a:off x="4710811" y="3706313"/>
              <a:ext cx="1164991"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API Apps</a:t>
              </a:r>
            </a:p>
            <a:p>
              <a:pPr algn="ctr"/>
              <a:r>
                <a:rPr lang="en-US" sz="1100" dirty="0">
                  <a:latin typeface="Segoe UI Light" panose="020B0502040204020203" pitchFamily="34" charset="0"/>
                  <a:cs typeface="Segoe UI Light" panose="020B0502040204020203" pitchFamily="34" charset="0"/>
                </a:rPr>
                <a:t>(game backend)</a:t>
              </a:r>
            </a:p>
          </p:txBody>
        </p:sp>
        <p:pic>
          <p:nvPicPr>
            <p:cNvPr id="90" name="Picture 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7099" y="1856157"/>
              <a:ext cx="635110" cy="634864"/>
            </a:xfrm>
            <a:prstGeom prst="rect">
              <a:avLst/>
            </a:prstGeom>
          </p:spPr>
        </p:pic>
        <p:cxnSp>
          <p:nvCxnSpPr>
            <p:cNvPr id="93" name="Straight Arrow Connector 92"/>
            <p:cNvCxnSpPr/>
            <p:nvPr/>
          </p:nvCxnSpPr>
          <p:spPr>
            <a:xfrm flipV="1">
              <a:off x="7281183" y="3285410"/>
              <a:ext cx="616043" cy="410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p:nvPr/>
          </p:nvCxnSpPr>
          <p:spPr>
            <a:xfrm flipH="1">
              <a:off x="7340083" y="2113767"/>
              <a:ext cx="541560"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TextBox 96"/>
            <p:cNvSpPr txBox="1"/>
            <p:nvPr/>
          </p:nvSpPr>
          <p:spPr>
            <a:xfrm>
              <a:off x="7950492" y="2504425"/>
              <a:ext cx="1088323"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Storage</a:t>
              </a:r>
            </a:p>
            <a:p>
              <a:pPr algn="ctr"/>
              <a:r>
                <a:rPr lang="en-US" sz="1100" dirty="0">
                  <a:latin typeface="Segoe UI Light" panose="020B0502040204020203" pitchFamily="34" charset="0"/>
                  <a:cs typeface="Segoe UI Light" panose="020B0502040204020203" pitchFamily="34" charset="0"/>
                </a:rPr>
                <a:t>(game files)</a:t>
              </a:r>
            </a:p>
          </p:txBody>
        </p:sp>
        <p:sp>
          <p:nvSpPr>
            <p:cNvPr id="98" name="TextBox 97"/>
            <p:cNvSpPr txBox="1"/>
            <p:nvPr/>
          </p:nvSpPr>
          <p:spPr>
            <a:xfrm>
              <a:off x="7661317" y="4985617"/>
              <a:ext cx="1666670"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Notification Hubs</a:t>
              </a:r>
            </a:p>
            <a:p>
              <a:pPr algn="ctr"/>
              <a:r>
                <a:rPr lang="en-US" sz="1100" dirty="0">
                  <a:latin typeface="Segoe UI Light" panose="020B0502040204020203" pitchFamily="34" charset="0"/>
                  <a:cs typeface="Segoe UI Light" panose="020B0502040204020203" pitchFamily="34" charset="0"/>
                </a:rPr>
                <a:t>(push notifications)</a:t>
              </a:r>
            </a:p>
          </p:txBody>
        </p:sp>
        <p:sp>
          <p:nvSpPr>
            <p:cNvPr id="99" name="TextBox 98"/>
            <p:cNvSpPr txBox="1"/>
            <p:nvPr/>
          </p:nvSpPr>
          <p:spPr>
            <a:xfrm>
              <a:off x="6065872" y="4938222"/>
              <a:ext cx="1306271" cy="26857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p:txBody>
        </p:sp>
        <p:sp>
          <p:nvSpPr>
            <p:cNvPr id="100" name="TextBox 99"/>
            <p:cNvSpPr txBox="1"/>
            <p:nvPr/>
          </p:nvSpPr>
          <p:spPr>
            <a:xfrm>
              <a:off x="3363941" y="3729363"/>
              <a:ext cx="1097835"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Traffic Manager</a:t>
              </a:r>
            </a:p>
          </p:txBody>
        </p:sp>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2861" y="3081200"/>
              <a:ext cx="635110" cy="634864"/>
            </a:xfrm>
            <a:prstGeom prst="rect">
              <a:avLst/>
            </a:prstGeom>
          </p:spPr>
        </p:pic>
        <p:cxnSp>
          <p:nvCxnSpPr>
            <p:cNvPr id="45" name="Straight Arrow Connector 44"/>
            <p:cNvCxnSpPr/>
            <p:nvPr/>
          </p:nvCxnSpPr>
          <p:spPr>
            <a:xfrm flipV="1">
              <a:off x="7257422" y="4585393"/>
              <a:ext cx="616043" cy="410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8" name="Picture 37">
              <a:extLst>
                <a:ext uri="{FF2B5EF4-FFF2-40B4-BE49-F238E27FC236}">
                  <a16:creationId xmlns:a16="http://schemas.microsoft.com/office/drawing/2014/main" id="{B9B82B93-D60C-4AF8-BC24-4A8ACDA71B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58410" y="2985685"/>
              <a:ext cx="680672" cy="680672"/>
            </a:xfrm>
            <a:prstGeom prst="rect">
              <a:avLst/>
            </a:prstGeom>
          </p:spPr>
        </p:pic>
        <p:pic>
          <p:nvPicPr>
            <p:cNvPr id="40" name="Picture 4" descr="Image result for azure databricks">
              <a:extLst>
                <a:ext uri="{FF2B5EF4-FFF2-40B4-BE49-F238E27FC236}">
                  <a16:creationId xmlns:a16="http://schemas.microsoft.com/office/drawing/2014/main" id="{66A53BF2-05D6-4892-B250-22C3734C4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2376" y="2985685"/>
              <a:ext cx="1103056" cy="579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769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4" descr="Image result for real madrid logo 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15675" y="2426124"/>
            <a:ext cx="1811442" cy="18114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sb analytics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10168312" y="4559299"/>
            <a:ext cx="1087214" cy="17970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affinio logo 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005433" y="100367"/>
            <a:ext cx="2325757" cy="2325757"/>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dirty="0">
                <a:solidFill>
                  <a:schemeClr val="bg1"/>
                </a:solidFill>
                <a:ea typeface="+mj-ea"/>
                <a:cs typeface="+mj-cs"/>
              </a:rPr>
              <a:t>Customer 360 + Operational Analytics</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handle large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Rich queries and automatic indexing over flexible schemas to consolidate data from a variety of sources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Built-in aggregates and efficient spark connector to analyze user behavior, drive insights, and build a single view of the customer.</a:t>
            </a:r>
          </a:p>
        </p:txBody>
      </p:sp>
    </p:spTree>
    <p:extLst>
      <p:ext uri="{BB962C8B-B14F-4D97-AF65-F5344CB8AC3E}">
        <p14:creationId xmlns:p14="http://schemas.microsoft.com/office/powerpoint/2010/main" val="864107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 name="TextBox 84"/>
          <p:cNvSpPr txBox="1"/>
          <p:nvPr/>
        </p:nvSpPr>
        <p:spPr>
          <a:xfrm>
            <a:off x="4627368" y="3837033"/>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(Master Data)</a:t>
            </a:r>
          </a:p>
        </p:txBody>
      </p:sp>
      <p:sp>
        <p:nvSpPr>
          <p:cNvPr id="86" name="TextBox 85"/>
          <p:cNvSpPr txBox="1"/>
          <p:nvPr/>
        </p:nvSpPr>
        <p:spPr>
          <a:xfrm>
            <a:off x="7637765" y="3837033"/>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Spark on</a:t>
            </a:r>
          </a:p>
          <a:p>
            <a:pPr algn="ctr"/>
            <a:r>
              <a:rPr lang="en-US" sz="1100" dirty="0">
                <a:latin typeface="Segoe UI Light" panose="020B0502040204020203" pitchFamily="34" charset="0"/>
                <a:cs typeface="Segoe UI Light" panose="020B0502040204020203" pitchFamily="34" charset="0"/>
              </a:rPr>
              <a:t>Azure HDInsight</a:t>
            </a:r>
          </a:p>
        </p:txBody>
      </p:sp>
      <p:cxnSp>
        <p:nvCxnSpPr>
          <p:cNvPr id="93" name="Straight Arrow Connector 92"/>
          <p:cNvCxnSpPr>
            <a:cxnSpLocks/>
          </p:cNvCxnSpPr>
          <p:nvPr/>
        </p:nvCxnSpPr>
        <p:spPr>
          <a:xfrm>
            <a:off x="6643061" y="3456632"/>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Customer 360 + Social Analytics</a:t>
            </a:r>
          </a:p>
        </p:txBody>
      </p:sp>
      <p:sp>
        <p:nvSpPr>
          <p:cNvPr id="67" name="Rectangle 66"/>
          <p:cNvSpPr/>
          <p:nvPr/>
        </p:nvSpPr>
        <p:spPr>
          <a:xfrm>
            <a:off x="2046870" y="3192145"/>
            <a:ext cx="1554480" cy="457200"/>
          </a:xfrm>
          <a:prstGeom prst="rect">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1</a:t>
            </a:r>
            <a:r>
              <a:rPr lang="en-US" sz="1050" baseline="30000" dirty="0"/>
              <a:t>st</a:t>
            </a:r>
            <a:r>
              <a:rPr lang="en-US" sz="1050" dirty="0"/>
              <a:t>-Party and 3</a:t>
            </a:r>
            <a:r>
              <a:rPr lang="en-US" sz="1050" baseline="30000" dirty="0"/>
              <a:t>rd</a:t>
            </a:r>
            <a:r>
              <a:rPr lang="en-US" sz="1050" dirty="0"/>
              <a:t>-Party</a:t>
            </a:r>
          </a:p>
          <a:p>
            <a:pPr algn="ctr"/>
            <a:r>
              <a:rPr lang="en-US" sz="1050" dirty="0"/>
              <a:t>Data Sources</a:t>
            </a:r>
          </a:p>
        </p:txBody>
      </p:sp>
      <p:cxnSp>
        <p:nvCxnSpPr>
          <p:cNvPr id="68" name="Straight Arrow Connector 67"/>
          <p:cNvCxnSpPr>
            <a:cxnSpLocks/>
          </p:cNvCxnSpPr>
          <p:nvPr/>
        </p:nvCxnSpPr>
        <p:spPr>
          <a:xfrm>
            <a:off x="3899581" y="3432440"/>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46" name="Picture 2" descr="spark-logo-trademark.png (376×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056" y="3158235"/>
            <a:ext cx="1121974" cy="5967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213548-B890-4B9B-82DE-36D41CC8E9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3249" y="3156361"/>
            <a:ext cx="680672" cy="680672"/>
          </a:xfrm>
          <a:prstGeom prst="rect">
            <a:avLst/>
          </a:prstGeom>
        </p:spPr>
      </p:pic>
    </p:spTree>
    <p:extLst>
      <p:ext uri="{BB962C8B-B14F-4D97-AF65-F5344CB8AC3E}">
        <p14:creationId xmlns:p14="http://schemas.microsoft.com/office/powerpoint/2010/main" val="3391083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Straight Arrow Connector 88"/>
          <p:cNvCxnSpPr>
            <a:cxnSpLocks/>
          </p:cNvCxnSpPr>
          <p:nvPr/>
        </p:nvCxnSpPr>
        <p:spPr>
          <a:xfrm flipV="1">
            <a:off x="448387" y="4863264"/>
            <a:ext cx="11115745" cy="1977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p:cNvCxnSpPr>
          <p:nvPr/>
        </p:nvCxnSpPr>
        <p:spPr>
          <a:xfrm flipV="1">
            <a:off x="448387" y="2263660"/>
            <a:ext cx="11115745" cy="1977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720501" y="919038"/>
            <a:ext cx="4751000" cy="5019925"/>
            <a:chOff x="274702" y="936970"/>
            <a:chExt cx="4846267" cy="5120584"/>
          </a:xfrm>
        </p:grpSpPr>
        <p:grpSp>
          <p:nvGrpSpPr>
            <p:cNvPr id="7" name="Group 6"/>
            <p:cNvGrpSpPr/>
            <p:nvPr/>
          </p:nvGrpSpPr>
          <p:grpSpPr>
            <a:xfrm>
              <a:off x="274702" y="936970"/>
              <a:ext cx="4846267" cy="5120584"/>
              <a:chOff x="914775" y="1577043"/>
              <a:chExt cx="4846267" cy="5120584"/>
            </a:xfrm>
          </p:grpSpPr>
          <p:sp>
            <p:nvSpPr>
              <p:cNvPr id="11" name="Rectangle 10">
                <a:extLst>
                  <a:ext uri="{FF2B5EF4-FFF2-40B4-BE49-F238E27FC236}">
                    <a16:creationId xmlns:a16="http://schemas.microsoft.com/office/drawing/2014/main" id="{8C065F14-5D01-4160-B7E1-4A305044C3D6}"/>
                  </a:ext>
                </a:extLst>
              </p:cNvPr>
              <p:cNvSpPr/>
              <p:nvPr/>
            </p:nvSpPr>
            <p:spPr>
              <a:xfrm>
                <a:off x="914776" y="4388649"/>
                <a:ext cx="4846266" cy="2308978"/>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914192">
                  <a:defRPr/>
                </a:pPr>
                <a:endParaRPr lang="en-US" sz="1100" b="1" dirty="0">
                  <a:solidFill>
                    <a:srgbClr val="353535"/>
                  </a:solidFill>
                  <a:latin typeface="Segoe UI Semilight"/>
                </a:endParaRPr>
              </a:p>
            </p:txBody>
          </p:sp>
          <p:sp>
            <p:nvSpPr>
              <p:cNvPr id="4" name="Rectangle 3"/>
              <p:cNvSpPr/>
              <p:nvPr/>
            </p:nvSpPr>
            <p:spPr>
              <a:xfrm>
                <a:off x="914775" y="1577043"/>
                <a:ext cx="4846267" cy="2834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prstClr val="white"/>
                  </a:solidFill>
                  <a:latin typeface="Calibri" panose="020F0502020204030204"/>
                </a:endParaRPr>
              </a:p>
            </p:txBody>
          </p:sp>
          <p:grpSp>
            <p:nvGrpSpPr>
              <p:cNvPr id="6" name="Group 5"/>
              <p:cNvGrpSpPr/>
              <p:nvPr/>
            </p:nvGrpSpPr>
            <p:grpSpPr>
              <a:xfrm>
                <a:off x="1097653" y="2034238"/>
                <a:ext cx="4495163" cy="2159950"/>
                <a:chOff x="4206579" y="2034238"/>
                <a:chExt cx="4495163" cy="2159950"/>
              </a:xfrm>
            </p:grpSpPr>
            <p:sp>
              <p:nvSpPr>
                <p:cNvPr id="14" name="Rectangle 13"/>
                <p:cNvSpPr/>
                <p:nvPr/>
              </p:nvSpPr>
              <p:spPr bwMode="auto">
                <a:xfrm>
                  <a:off x="4206579"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SQL</a:t>
                  </a:r>
                </a:p>
              </p:txBody>
            </p:sp>
            <p:sp>
              <p:nvSpPr>
                <p:cNvPr id="15" name="Rectangle 14"/>
                <p:cNvSpPr/>
                <p:nvPr/>
              </p:nvSpPr>
              <p:spPr bwMode="auto">
                <a:xfrm>
                  <a:off x="6492256"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err="1">
                      <a:gradFill>
                        <a:gsLst>
                          <a:gs pos="5439">
                            <a:srgbClr val="F8F8F8"/>
                          </a:gs>
                          <a:gs pos="10000">
                            <a:srgbClr val="F8F8F8"/>
                          </a:gs>
                        </a:gsLst>
                        <a:lin ang="5400000" scaled="0"/>
                      </a:gradFill>
                      <a:latin typeface="Segoe UI"/>
                    </a:rPr>
                    <a:t>GraphX</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(graph)</a:t>
                  </a:r>
                </a:p>
              </p:txBody>
            </p:sp>
            <p:sp>
              <p:nvSpPr>
                <p:cNvPr id="16" name="Rectangle 15"/>
                <p:cNvSpPr/>
                <p:nvPr/>
              </p:nvSpPr>
              <p:spPr bwMode="auto">
                <a:xfrm>
                  <a:off x="7635093"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err="1">
                      <a:gradFill>
                        <a:gsLst>
                          <a:gs pos="5439">
                            <a:srgbClr val="F8F8F8"/>
                          </a:gs>
                          <a:gs pos="10000">
                            <a:srgbClr val="F8F8F8"/>
                          </a:gs>
                        </a:gsLst>
                        <a:lin ang="5400000" scaled="0"/>
                      </a:gradFill>
                      <a:latin typeface="Segoe UI"/>
                    </a:rPr>
                    <a:t>MLlib</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(machine learning)</a:t>
                  </a:r>
                </a:p>
              </p:txBody>
            </p:sp>
            <p:sp>
              <p:nvSpPr>
                <p:cNvPr id="17" name="Rectangle 16"/>
                <p:cNvSpPr/>
                <p:nvPr/>
              </p:nvSpPr>
              <p:spPr bwMode="auto">
                <a:xfrm>
                  <a:off x="5363991" y="2034238"/>
                  <a:ext cx="1066649" cy="1447594"/>
                </a:xfrm>
                <a:prstGeom prst="rect">
                  <a:avLst/>
                </a:prstGeom>
                <a:solidFill>
                  <a:srgbClr val="0070C0"/>
                </a:solidFill>
                <a:ln>
                  <a:noFill/>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Streaming</a:t>
                  </a:r>
                </a:p>
              </p:txBody>
            </p:sp>
            <p:sp>
              <p:nvSpPr>
                <p:cNvPr id="18" name="Rectangle 17"/>
                <p:cNvSpPr/>
                <p:nvPr/>
              </p:nvSpPr>
              <p:spPr bwMode="auto">
                <a:xfrm>
                  <a:off x="4225720" y="3584674"/>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Apache Spark on Databricks</a:t>
                  </a:r>
                </a:p>
              </p:txBody>
            </p:sp>
          </p:grpSp>
          <p:grpSp>
            <p:nvGrpSpPr>
              <p:cNvPr id="12" name="Group 11"/>
              <p:cNvGrpSpPr/>
              <p:nvPr/>
            </p:nvGrpSpPr>
            <p:grpSpPr>
              <a:xfrm>
                <a:off x="1107223" y="5106743"/>
                <a:ext cx="4476022" cy="1316567"/>
                <a:chOff x="4115140" y="4718184"/>
                <a:chExt cx="4476022" cy="1316567"/>
              </a:xfrm>
            </p:grpSpPr>
            <p:sp>
              <p:nvSpPr>
                <p:cNvPr id="25" name="Rectangle 24"/>
                <p:cNvSpPr/>
                <p:nvPr/>
              </p:nvSpPr>
              <p:spPr bwMode="auto">
                <a:xfrm>
                  <a:off x="4115140" y="5425237"/>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Azure Cosmos DB</a:t>
                  </a:r>
                </a:p>
              </p:txBody>
            </p:sp>
            <p:sp>
              <p:nvSpPr>
                <p:cNvPr id="27" name="Rectangle 26"/>
                <p:cNvSpPr/>
                <p:nvPr/>
              </p:nvSpPr>
              <p:spPr bwMode="auto">
                <a:xfrm>
                  <a:off x="4115140" y="4718184"/>
                  <a:ext cx="4476022" cy="612648"/>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Connector using SQL API</a:t>
                  </a:r>
                </a:p>
              </p:txBody>
            </p:sp>
          </p:grpSp>
          <p:sp>
            <p:nvSpPr>
              <p:cNvPr id="36" name="TextBox 35"/>
              <p:cNvSpPr txBox="1"/>
              <p:nvPr/>
            </p:nvSpPr>
            <p:spPr>
              <a:xfrm>
                <a:off x="1006214" y="1678467"/>
                <a:ext cx="2338654" cy="369332"/>
              </a:xfrm>
              <a:prstGeom prst="rect">
                <a:avLst/>
              </a:prstGeom>
              <a:noFill/>
            </p:spPr>
            <p:txBody>
              <a:bodyPr wrap="none" rtlCol="0">
                <a:spAutoFit/>
              </a:bodyPr>
              <a:lstStyle/>
              <a:p>
                <a:pPr defTabSz="914367">
                  <a:defRPr/>
                </a:pPr>
                <a:r>
                  <a:rPr lang="en-US" sz="1765" dirty="0">
                    <a:solidFill>
                      <a:prstClr val="black"/>
                    </a:solidFill>
                    <a:latin typeface="Calibri" panose="020F0502020204030204"/>
                  </a:rPr>
                  <a:t>Scale-out Computation</a:t>
                </a:r>
              </a:p>
            </p:txBody>
          </p:sp>
          <p:sp>
            <p:nvSpPr>
              <p:cNvPr id="37" name="TextBox 36"/>
              <p:cNvSpPr txBox="1"/>
              <p:nvPr/>
            </p:nvSpPr>
            <p:spPr>
              <a:xfrm>
                <a:off x="979424" y="4542853"/>
                <a:ext cx="1982787" cy="369332"/>
              </a:xfrm>
              <a:prstGeom prst="rect">
                <a:avLst/>
              </a:prstGeom>
              <a:noFill/>
            </p:spPr>
            <p:txBody>
              <a:bodyPr wrap="none" rtlCol="0">
                <a:spAutoFit/>
              </a:bodyPr>
              <a:lstStyle/>
              <a:p>
                <a:pPr defTabSz="914367">
                  <a:defRPr/>
                </a:pPr>
                <a:r>
                  <a:rPr lang="en-US" sz="1765" dirty="0">
                    <a:solidFill>
                      <a:prstClr val="black"/>
                    </a:solidFill>
                    <a:latin typeface="Calibri" panose="020F0502020204030204"/>
                  </a:rPr>
                  <a:t>Scale-out Database</a:t>
                </a:r>
              </a:p>
            </p:txBody>
          </p:sp>
        </p:grpSp>
        <p:cxnSp>
          <p:nvCxnSpPr>
            <p:cNvPr id="9" name="Straight Arrow Connector 8"/>
            <p:cNvCxnSpPr>
              <a:cxnSpLocks/>
            </p:cNvCxnSpPr>
            <p:nvPr/>
          </p:nvCxnSpPr>
          <p:spPr>
            <a:xfrm>
              <a:off x="2743555" y="3588701"/>
              <a:ext cx="0" cy="55620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746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751" y="1962680"/>
            <a:ext cx="2738012" cy="1210201"/>
          </a:xfrm>
          <a:prstGeom prst="rect">
            <a:avLst/>
          </a:prstGeom>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a:solidFill>
                  <a:schemeClr val="bg1"/>
                </a:solidFill>
                <a:ea typeface="+mj-ea"/>
                <a:cs typeface="+mj-cs"/>
              </a:rPr>
              <a:t>Messaging</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ingest and store messages from a massive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access across multiple geographies to support global user-base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p:txBody>
      </p:sp>
      <p:pic>
        <p:nvPicPr>
          <p:cNvPr id="24" name="Picture 2" descr="https://assets.onestore.ms/cdnfiles/external/uhf/long/9a49a7e9d8e881327e81b9eb43dabc01de70a9bb/images/microsoft-gr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548" y="721290"/>
            <a:ext cx="3464490" cy="7378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ars of War logo.PNG">
            <a:extLst>
              <a:ext uri="{FF2B5EF4-FFF2-40B4-BE49-F238E27FC236}">
                <a16:creationId xmlns:a16="http://schemas.microsoft.com/office/drawing/2014/main" id="{90B080EF-7FED-4F46-8DF3-C317EF02C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9709" y="3789877"/>
            <a:ext cx="2342187" cy="12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4953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dirty="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4"/>
            <a:stretch>
              <a:fillRect/>
            </a:stretch>
          </p:blipFill>
          <p:spPr>
            <a:xfrm>
              <a:off x="3117779" y="296732"/>
              <a:ext cx="728542" cy="728542"/>
            </a:xfrm>
            <a:prstGeom prst="rect">
              <a:avLst/>
            </a:prstGeom>
          </p:spPr>
        </p:pic>
      </p:grpSp>
    </p:spTree>
    <p:extLst>
      <p:ext uri="{BB962C8B-B14F-4D97-AF65-F5344CB8AC3E}">
        <p14:creationId xmlns:p14="http://schemas.microsoft.com/office/powerpoint/2010/main" val="14607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3"/>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flipV="1">
            <a:off x="5251784" y="1949116"/>
            <a:ext cx="974558" cy="10995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Tree>
    <p:extLst>
      <p:ext uri="{BB962C8B-B14F-4D97-AF65-F5344CB8AC3E}">
        <p14:creationId xmlns:p14="http://schemas.microsoft.com/office/powerpoint/2010/main" val="1641604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473003" y="2649894"/>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473002" y="3764537"/>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86" name="TextBox 85"/>
          <p:cNvSpPr txBox="1"/>
          <p:nvPr/>
        </p:nvSpPr>
        <p:spPr>
          <a:xfrm>
            <a:off x="9626688" y="3762388"/>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8631984" y="3381987"/>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932" y="2889303"/>
            <a:ext cx="780290" cy="7802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4"/>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6471300" y="2673895"/>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1</a:t>
            </a:r>
          </a:p>
        </p:txBody>
      </p: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a:off x="5463997" y="3381987"/>
            <a:ext cx="846566"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5015" y="2925859"/>
            <a:ext cx="885980" cy="885980"/>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Tree>
    <p:extLst>
      <p:ext uri="{BB962C8B-B14F-4D97-AF65-F5344CB8AC3E}">
        <p14:creationId xmlns:p14="http://schemas.microsoft.com/office/powerpoint/2010/main" val="329474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473003" y="2649894"/>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473002" y="3764537"/>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86" name="TextBox 85"/>
          <p:cNvSpPr txBox="1"/>
          <p:nvPr/>
        </p:nvSpPr>
        <p:spPr>
          <a:xfrm>
            <a:off x="9626688" y="3762388"/>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8631984" y="3381987"/>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932" y="2889303"/>
            <a:ext cx="780290" cy="7802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4"/>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6471300" y="2673895"/>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1</a:t>
            </a:r>
          </a:p>
        </p:txBody>
      </p: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sp>
        <p:nvSpPr>
          <p:cNvPr id="64" name="Rectangle 63"/>
          <p:cNvSpPr/>
          <p:nvPr/>
        </p:nvSpPr>
        <p:spPr>
          <a:xfrm>
            <a:off x="6498514" y="4625788"/>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6498513" y="5740431"/>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9" name="TextBox 68"/>
          <p:cNvSpPr txBox="1"/>
          <p:nvPr/>
        </p:nvSpPr>
        <p:spPr>
          <a:xfrm>
            <a:off x="9652199" y="5738282"/>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70" name="Straight Arrow Connector 69"/>
          <p:cNvCxnSpPr>
            <a:cxnSpLocks/>
          </p:cNvCxnSpPr>
          <p:nvPr/>
        </p:nvCxnSpPr>
        <p:spPr>
          <a:xfrm>
            <a:off x="8657495" y="5357881"/>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1" name="Picture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443" y="4865197"/>
            <a:ext cx="780290" cy="780290"/>
          </a:xfrm>
          <a:prstGeom prst="rect">
            <a:avLst/>
          </a:prstGeom>
        </p:spPr>
      </p:pic>
      <p:sp>
        <p:nvSpPr>
          <p:cNvPr id="72" name="TextBox 71"/>
          <p:cNvSpPr txBox="1"/>
          <p:nvPr/>
        </p:nvSpPr>
        <p:spPr>
          <a:xfrm>
            <a:off x="6496811" y="4649789"/>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2</a:t>
            </a:r>
          </a:p>
        </p:txBody>
      </p:sp>
      <p:cxnSp>
        <p:nvCxnSpPr>
          <p:cNvPr id="74" name="Straight Arrow Connector 73"/>
          <p:cNvCxnSpPr>
            <a:cxnSpLocks/>
          </p:cNvCxnSpPr>
          <p:nvPr/>
        </p:nvCxnSpPr>
        <p:spPr>
          <a:xfrm>
            <a:off x="5421886" y="3887278"/>
            <a:ext cx="804064" cy="13911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A729E1B2-8A7C-4BE6-8FEA-C3A5FA769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5016" y="4911399"/>
            <a:ext cx="885980" cy="885980"/>
          </a:xfrm>
          <a:prstGeom prst="rect">
            <a:avLst/>
          </a:prstGeom>
        </p:spPr>
      </p:pic>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5015" y="2925859"/>
            <a:ext cx="885980" cy="885980"/>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
        <p:nvSpPr>
          <p:cNvPr id="11" name="Multiplication Sign 10"/>
          <p:cNvSpPr/>
          <p:nvPr/>
        </p:nvSpPr>
        <p:spPr>
          <a:xfrm>
            <a:off x="4387781" y="639666"/>
            <a:ext cx="9193498" cy="160783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683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662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Let’s zoom in Azure Cosmos DB</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83177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Resource Model</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6409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625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3473E6-1E75-44FD-82A5-30931A58762A}"/>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Key">
            <a:extLst>
              <a:ext uri="{FF2B5EF4-FFF2-40B4-BE49-F238E27FC236}">
                <a16:creationId xmlns:a16="http://schemas.microsoft.com/office/drawing/2014/main" id="{679F79C3-D2D0-46F1-8CE8-5A775B335D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5930" y="2170631"/>
            <a:ext cx="914400" cy="914400"/>
          </a:xfrm>
          <a:prstGeom prst="rect">
            <a:avLst/>
          </a:prstGeom>
        </p:spPr>
      </p:pic>
      <p:pic>
        <p:nvPicPr>
          <p:cNvPr id="7" name="Graphic 6" descr="World">
            <a:extLst>
              <a:ext uri="{FF2B5EF4-FFF2-40B4-BE49-F238E27FC236}">
                <a16:creationId xmlns:a16="http://schemas.microsoft.com/office/drawing/2014/main" id="{7605736C-937F-4471-9859-C711F9F897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25930" y="1042432"/>
            <a:ext cx="914400" cy="914400"/>
          </a:xfrm>
          <a:prstGeom prst="rect">
            <a:avLst/>
          </a:prstGeom>
        </p:spPr>
      </p:pic>
      <p:sp>
        <p:nvSpPr>
          <p:cNvPr id="8" name="TextBox 7">
            <a:extLst>
              <a:ext uri="{FF2B5EF4-FFF2-40B4-BE49-F238E27FC236}">
                <a16:creationId xmlns:a16="http://schemas.microsoft.com/office/drawing/2014/main" id="{0EACDD5A-0B15-49CC-AA50-7264AEA1E5E2}"/>
              </a:ext>
            </a:extLst>
          </p:cNvPr>
          <p:cNvSpPr txBox="1"/>
          <p:nvPr/>
        </p:nvSpPr>
        <p:spPr>
          <a:xfrm>
            <a:off x="7768225" y="1293756"/>
            <a:ext cx="21406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********.azure.com</a:t>
            </a:r>
          </a:p>
        </p:txBody>
      </p:sp>
      <p:sp>
        <p:nvSpPr>
          <p:cNvPr id="20" name="TextBox 19">
            <a:extLst>
              <a:ext uri="{FF2B5EF4-FFF2-40B4-BE49-F238E27FC236}">
                <a16:creationId xmlns:a16="http://schemas.microsoft.com/office/drawing/2014/main" id="{04CD5F44-F901-46C9-8145-03B1E0248B16}"/>
              </a:ext>
            </a:extLst>
          </p:cNvPr>
          <p:cNvSpPr txBox="1"/>
          <p:nvPr/>
        </p:nvSpPr>
        <p:spPr>
          <a:xfrm>
            <a:off x="7768225" y="2397094"/>
            <a:ext cx="13489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7030A0"/>
                </a:solidFill>
                <a:effectLst/>
                <a:uLnTx/>
                <a:uFillTx/>
                <a:latin typeface="Calibri" panose="020F0502020204030204"/>
                <a:ea typeface="+mn-ea"/>
                <a:cs typeface="+mn-cs"/>
              </a:rPr>
              <a:t>IGeAvVUp</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92381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3473E6-1E75-44FD-82A5-30931A58762A}"/>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05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5670107" y="127510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06885B1-FA16-49AE-9D0F-B13C839029C7}"/>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74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6197249" y="2484332"/>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D9A7906-B8C3-46AC-84D6-940AAAE5C6CF}"/>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84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0" name="Group 279"/>
          <p:cNvGrpSpPr/>
          <p:nvPr/>
        </p:nvGrpSpPr>
        <p:grpSpPr>
          <a:xfrm>
            <a:off x="8796287"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2" y="3400046"/>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TextBox 302"/>
          <p:cNvSpPr txBox="1"/>
          <p:nvPr/>
        </p:nvSpPr>
        <p:spPr>
          <a:xfrm>
            <a:off x="4398524" y="3807176"/>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304" name="TextBox 303"/>
          <p:cNvSpPr txBox="1"/>
          <p:nvPr/>
        </p:nvSpPr>
        <p:spPr>
          <a:xfrm>
            <a:off x="6863637" y="3882167"/>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305" name="TextBox 304"/>
          <p:cNvSpPr txBox="1"/>
          <p:nvPr/>
        </p:nvSpPr>
        <p:spPr>
          <a:xfrm>
            <a:off x="8962443" y="4170463"/>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927"/>
          <p:cNvSpPr/>
          <p:nvPr/>
        </p:nvSpPr>
        <p:spPr>
          <a:xfrm>
            <a:off x="24090"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34" name="Group 333"/>
          <p:cNvGrpSpPr/>
          <p:nvPr/>
        </p:nvGrpSpPr>
        <p:grpSpPr>
          <a:xfrm>
            <a:off x="4499977" y="3573404"/>
            <a:ext cx="648960" cy="124646"/>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40" name="Group 339"/>
          <p:cNvGrpSpPr/>
          <p:nvPr/>
        </p:nvGrpSpPr>
        <p:grpSpPr>
          <a:xfrm>
            <a:off x="2553550" y="3662152"/>
            <a:ext cx="752577" cy="642887"/>
            <a:chOff x="4511512" y="6316301"/>
            <a:chExt cx="695062" cy="1336579"/>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2" name="TextBox 341"/>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4"/>
            <a:stretch>
              <a:fillRect/>
            </a:stretch>
          </p:blipFill>
          <p:spPr>
            <a:xfrm>
              <a:off x="3117779" y="296732"/>
              <a:ext cx="728542" cy="728542"/>
            </a:xfrm>
            <a:prstGeom prst="rect">
              <a:avLst/>
            </a:prstGeom>
          </p:spPr>
        </p:pic>
      </p:grpSp>
    </p:spTree>
    <p:extLst>
      <p:ext uri="{BB962C8B-B14F-4D97-AF65-F5344CB8AC3E}">
        <p14:creationId xmlns:p14="http://schemas.microsoft.com/office/powerpoint/2010/main" val="81163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7502692" y="4048600"/>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646FF55-EA7E-4836-9AD9-8EEA7DD12CFB}"/>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48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2" y="1419492"/>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994429F-F89F-4584-B1A9-1D3F519D1E44}"/>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4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175351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E382235-86B1-406F-B5E1-53167E6BECAC}"/>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97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103890"/>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F6DA411-5AB6-42A7-B68C-2F3BF7147EEE}"/>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37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488454"/>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18F63C9-A819-4D80-B9AE-70B15FA658D5}"/>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14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88156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C3FC651-DB5F-4142-B448-A72954DECCA1}"/>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7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2"/>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4585085"/>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5E4749C-B0C1-4727-AC7E-0699A868594C}"/>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34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449617" y="321639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2" idx="2"/>
            <a:endCxn id="65" idx="0"/>
          </p:cNvCxnSpPr>
          <p:nvPr/>
        </p:nvCxnSpPr>
        <p:spPr>
          <a:xfrm rot="16200000" flipH="1">
            <a:off x="4720571" y="1884607"/>
            <a:ext cx="331861" cy="2331713"/>
          </a:xfrm>
          <a:prstGeom prst="bentConnector3">
            <a:avLst>
              <a:gd name="adj1" fmla="val 52575"/>
            </a:avLst>
          </a:prstGeom>
          <a:ln>
            <a:tailEnd type="triangle"/>
          </a:ln>
        </p:spPr>
        <p:style>
          <a:lnRef idx="1">
            <a:schemeClr val="dk1"/>
          </a:lnRef>
          <a:fillRef idx="0">
            <a:schemeClr val="dk1"/>
          </a:fillRef>
          <a:effectRef idx="0">
            <a:schemeClr val="dk1"/>
          </a:effectRef>
          <a:fontRef idx="minor">
            <a:schemeClr val="tx1"/>
          </a:fontRef>
        </p:style>
      </p:cxnSp>
      <p:sp>
        <p:nvSpPr>
          <p:cNvPr id="69" name="Flowchart: Multidocument 68">
            <a:extLst>
              <a:ext uri="{FF2B5EF4-FFF2-40B4-BE49-F238E27FC236}">
                <a16:creationId xmlns:a16="http://schemas.microsoft.com/office/drawing/2014/main" id="{3D96492A-3AE9-47DB-A43D-C223DACC259C}"/>
              </a:ext>
            </a:extLst>
          </p:cNvPr>
          <p:cNvSpPr/>
          <p:nvPr/>
        </p:nvSpPr>
        <p:spPr>
          <a:xfrm>
            <a:off x="5906554" y="4387969"/>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Permission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70" name="Connector: Elbow 69">
            <a:extLst>
              <a:ext uri="{FF2B5EF4-FFF2-40B4-BE49-F238E27FC236}">
                <a16:creationId xmlns:a16="http://schemas.microsoft.com/office/drawing/2014/main" id="{87674288-6F49-408F-BABE-1D177AEDD1DB}"/>
              </a:ext>
            </a:extLst>
          </p:cNvPr>
          <p:cNvCxnSpPr>
            <a:endCxn id="69" idx="0"/>
          </p:cNvCxnSpPr>
          <p:nvPr/>
        </p:nvCxnSpPr>
        <p:spPr>
          <a:xfrm rot="16200000" flipH="1">
            <a:off x="5895522" y="3774196"/>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8945D3C8-2D87-43BD-8307-2162D032B71A}"/>
              </a:ext>
            </a:extLst>
          </p:cNvPr>
          <p:cNvSpPr/>
          <p:nvPr/>
        </p:nvSpPr>
        <p:spPr>
          <a:xfrm>
            <a:off x="2958953" y="2218106"/>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81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9AEA86B-4FD2-45DC-BBBA-177308B776D8}"/>
              </a:ext>
            </a:extLst>
          </p:cNvPr>
          <p:cNvSpPr txBox="1"/>
          <p:nvPr/>
        </p:nvSpPr>
        <p:spPr>
          <a:xfrm>
            <a:off x="5161044" y="3190413"/>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28" name="Group 27">
            <a:extLst>
              <a:ext uri="{FF2B5EF4-FFF2-40B4-BE49-F238E27FC236}">
                <a16:creationId xmlns:a16="http://schemas.microsoft.com/office/drawing/2014/main" id="{D8FF67CB-DB96-49F4-8E59-86208ABF8747}"/>
              </a:ext>
            </a:extLst>
          </p:cNvPr>
          <p:cNvGrpSpPr/>
          <p:nvPr/>
        </p:nvGrpSpPr>
        <p:grpSpPr>
          <a:xfrm>
            <a:off x="5509851" y="3194693"/>
            <a:ext cx="668714" cy="583853"/>
            <a:chOff x="3673943" y="548526"/>
            <a:chExt cx="668714" cy="583853"/>
          </a:xfrm>
        </p:grpSpPr>
        <p:cxnSp>
          <p:nvCxnSpPr>
            <p:cNvPr id="29" name="Straight Connector 28">
              <a:extLst>
                <a:ext uri="{FF2B5EF4-FFF2-40B4-BE49-F238E27FC236}">
                  <a16:creationId xmlns:a16="http://schemas.microsoft.com/office/drawing/2014/main" id="{F9847777-46C9-44DA-9851-8FC649E62125}"/>
                </a:ext>
              </a:extLst>
            </p:cNvPr>
            <p:cNvCxnSpPr>
              <a:cxnSpLocks/>
            </p:cNvCxnSpPr>
            <p:nvPr/>
          </p:nvCxnSpPr>
          <p:spPr>
            <a:xfrm>
              <a:off x="3847155" y="720497"/>
              <a:ext cx="143382" cy="43691"/>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0" name="Straight Connector 29">
              <a:extLst>
                <a:ext uri="{FF2B5EF4-FFF2-40B4-BE49-F238E27FC236}">
                  <a16:creationId xmlns:a16="http://schemas.microsoft.com/office/drawing/2014/main" id="{7B470D4E-B17E-45A3-85F1-BE6DA6A6F588}"/>
                </a:ext>
              </a:extLst>
            </p:cNvPr>
            <p:cNvCxnSpPr>
              <a:cxnSpLocks/>
            </p:cNvCxnSpPr>
            <p:nvPr/>
          </p:nvCxnSpPr>
          <p:spPr>
            <a:xfrm flipV="1">
              <a:off x="3847155" y="676806"/>
              <a:ext cx="140833" cy="43691"/>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1" name="Oval 30">
              <a:extLst>
                <a:ext uri="{FF2B5EF4-FFF2-40B4-BE49-F238E27FC236}">
                  <a16:creationId xmlns:a16="http://schemas.microsoft.com/office/drawing/2014/main" id="{E85FC339-A944-41E8-A1BC-D278DA24F965}"/>
                </a:ext>
              </a:extLst>
            </p:cNvPr>
            <p:cNvSpPr/>
            <p:nvPr/>
          </p:nvSpPr>
          <p:spPr bwMode="auto">
            <a:xfrm>
              <a:off x="3847155" y="679199"/>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32A5BC45-AAB2-42EA-BE4A-E6EB9FAAF684}"/>
                </a:ext>
              </a:extLst>
            </p:cNvPr>
            <p:cNvCxnSpPr>
              <a:cxnSpLocks/>
            </p:cNvCxnSpPr>
            <p:nvPr/>
          </p:nvCxnSpPr>
          <p:spPr>
            <a:xfrm>
              <a:off x="3990537" y="764189"/>
              <a:ext cx="145384" cy="65257"/>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3" name="Straight Connector 32">
              <a:extLst>
                <a:ext uri="{FF2B5EF4-FFF2-40B4-BE49-F238E27FC236}">
                  <a16:creationId xmlns:a16="http://schemas.microsoft.com/office/drawing/2014/main" id="{A1371423-D275-4D28-842C-BD3A1E815721}"/>
                </a:ext>
              </a:extLst>
            </p:cNvPr>
            <p:cNvCxnSpPr>
              <a:cxnSpLocks/>
            </p:cNvCxnSpPr>
            <p:nvPr/>
          </p:nvCxnSpPr>
          <p:spPr>
            <a:xfrm>
              <a:off x="3990537" y="764189"/>
              <a:ext cx="138282" cy="819"/>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4" name="Oval 33">
              <a:extLst>
                <a:ext uri="{FF2B5EF4-FFF2-40B4-BE49-F238E27FC236}">
                  <a16:creationId xmlns:a16="http://schemas.microsoft.com/office/drawing/2014/main" id="{9B9192D4-FB3F-4519-9797-01D2B1B4E12C}"/>
                </a:ext>
              </a:extLst>
            </p:cNvPr>
            <p:cNvSpPr/>
            <p:nvPr/>
          </p:nvSpPr>
          <p:spPr bwMode="auto">
            <a:xfrm rot="20946206">
              <a:off x="4128819" y="811302"/>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5" name="Oval 34">
              <a:extLst>
                <a:ext uri="{FF2B5EF4-FFF2-40B4-BE49-F238E27FC236}">
                  <a16:creationId xmlns:a16="http://schemas.microsoft.com/office/drawing/2014/main" id="{8B14F0B7-2398-434A-A5CC-93451B9F628A}"/>
                </a:ext>
              </a:extLst>
            </p:cNvPr>
            <p:cNvSpPr/>
            <p:nvPr/>
          </p:nvSpPr>
          <p:spPr bwMode="auto">
            <a:xfrm>
              <a:off x="4128819" y="72371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64682C21-1129-4539-97BB-FC026869BFE6}"/>
                </a:ext>
              </a:extLst>
            </p:cNvPr>
            <p:cNvCxnSpPr>
              <a:cxnSpLocks/>
            </p:cNvCxnSpPr>
            <p:nvPr/>
          </p:nvCxnSpPr>
          <p:spPr>
            <a:xfrm>
              <a:off x="3987988" y="676806"/>
              <a:ext cx="140832" cy="61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7" name="Oval 36">
              <a:extLst>
                <a:ext uri="{FF2B5EF4-FFF2-40B4-BE49-F238E27FC236}">
                  <a16:creationId xmlns:a16="http://schemas.microsoft.com/office/drawing/2014/main" id="{33BC107C-8EA2-401A-A799-4C33A54477CE}"/>
                </a:ext>
              </a:extLst>
            </p:cNvPr>
            <p:cNvSpPr/>
            <p:nvPr/>
          </p:nvSpPr>
          <p:spPr bwMode="auto">
            <a:xfrm>
              <a:off x="3990537" y="72289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8" name="Straight Connector 37">
              <a:extLst>
                <a:ext uri="{FF2B5EF4-FFF2-40B4-BE49-F238E27FC236}">
                  <a16:creationId xmlns:a16="http://schemas.microsoft.com/office/drawing/2014/main" id="{2A8919A8-9E06-4EDE-A356-5E16046F7069}"/>
                </a:ext>
              </a:extLst>
            </p:cNvPr>
            <p:cNvCxnSpPr>
              <a:cxnSpLocks/>
            </p:cNvCxnSpPr>
            <p:nvPr/>
          </p:nvCxnSpPr>
          <p:spPr>
            <a:xfrm flipV="1">
              <a:off x="3987988" y="615648"/>
              <a:ext cx="149902" cy="61158"/>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9" name="Oval 38">
              <a:extLst>
                <a:ext uri="{FF2B5EF4-FFF2-40B4-BE49-F238E27FC236}">
                  <a16:creationId xmlns:a16="http://schemas.microsoft.com/office/drawing/2014/main" id="{20C0EB9C-F0C2-4731-8E0D-D4B5822B01BC}"/>
                </a:ext>
              </a:extLst>
            </p:cNvPr>
            <p:cNvSpPr/>
            <p:nvPr/>
          </p:nvSpPr>
          <p:spPr bwMode="auto">
            <a:xfrm>
              <a:off x="3987988" y="63550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F3530328-8179-455A-84D4-AFBFDB7B93E9}"/>
                </a:ext>
              </a:extLst>
            </p:cNvPr>
            <p:cNvSpPr/>
            <p:nvPr/>
          </p:nvSpPr>
          <p:spPr bwMode="auto">
            <a:xfrm>
              <a:off x="4128819" y="63611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a:extLst>
                <a:ext uri="{FF2B5EF4-FFF2-40B4-BE49-F238E27FC236}">
                  <a16:creationId xmlns:a16="http://schemas.microsoft.com/office/drawing/2014/main" id="{4EB23A45-2500-426B-987F-C664BF320CAB}"/>
                </a:ext>
              </a:extLst>
            </p:cNvPr>
            <p:cNvSpPr/>
            <p:nvPr/>
          </p:nvSpPr>
          <p:spPr bwMode="auto">
            <a:xfrm rot="377738">
              <a:off x="4128819" y="548526"/>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C7EAC715-48F8-4303-B108-46443FE653B6}"/>
                </a:ext>
              </a:extLst>
            </p:cNvPr>
            <p:cNvSpPr txBox="1"/>
            <p:nvPr/>
          </p:nvSpPr>
          <p:spPr>
            <a:xfrm>
              <a:off x="3673943"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Collection</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43" name="Group 42">
            <a:extLst>
              <a:ext uri="{FF2B5EF4-FFF2-40B4-BE49-F238E27FC236}">
                <a16:creationId xmlns:a16="http://schemas.microsoft.com/office/drawing/2014/main" id="{7D2940F7-1C6D-4671-8A79-E7D14E423685}"/>
              </a:ext>
            </a:extLst>
          </p:cNvPr>
          <p:cNvGrpSpPr/>
          <p:nvPr/>
        </p:nvGrpSpPr>
        <p:grpSpPr>
          <a:xfrm>
            <a:off x="6010755" y="3209957"/>
            <a:ext cx="668714" cy="568589"/>
            <a:chOff x="4264592" y="563790"/>
            <a:chExt cx="668714" cy="568589"/>
          </a:xfrm>
        </p:grpSpPr>
        <p:grpSp>
          <p:nvGrpSpPr>
            <p:cNvPr id="44" name="Group 43">
              <a:extLst>
                <a:ext uri="{FF2B5EF4-FFF2-40B4-BE49-F238E27FC236}">
                  <a16:creationId xmlns:a16="http://schemas.microsoft.com/office/drawing/2014/main" id="{38C4F96D-EC2A-4451-A8B8-163970EC396C}"/>
                </a:ext>
              </a:extLst>
            </p:cNvPr>
            <p:cNvGrpSpPr/>
            <p:nvPr/>
          </p:nvGrpSpPr>
          <p:grpSpPr>
            <a:xfrm>
              <a:off x="4377331" y="563790"/>
              <a:ext cx="427810" cy="275208"/>
              <a:chOff x="4377331" y="563790"/>
              <a:chExt cx="427810" cy="275208"/>
            </a:xfrm>
          </p:grpSpPr>
          <p:sp>
            <p:nvSpPr>
              <p:cNvPr id="46" name="Oval 45">
                <a:extLst>
                  <a:ext uri="{FF2B5EF4-FFF2-40B4-BE49-F238E27FC236}">
                    <a16:creationId xmlns:a16="http://schemas.microsoft.com/office/drawing/2014/main" id="{1576502A-1A84-4F32-9339-0DE7E2827ADD}"/>
                  </a:ext>
                </a:extLst>
              </p:cNvPr>
              <p:cNvSpPr/>
              <p:nvPr/>
            </p:nvSpPr>
            <p:spPr bwMode="auto">
              <a:xfrm rot="715722">
                <a:off x="4377331" y="563790"/>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6E95FBC2-7D77-4CEC-8E49-EA01DABF4549}"/>
                  </a:ext>
                </a:extLst>
              </p:cNvPr>
              <p:cNvSpPr/>
              <p:nvPr/>
            </p:nvSpPr>
            <p:spPr bwMode="auto">
              <a:xfrm>
                <a:off x="4608924" y="614125"/>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Oval 47">
                <a:extLst>
                  <a:ext uri="{FF2B5EF4-FFF2-40B4-BE49-F238E27FC236}">
                    <a16:creationId xmlns:a16="http://schemas.microsoft.com/office/drawing/2014/main" id="{6CE04B67-C99D-4A77-BE63-DD3B3A43C4BE}"/>
                  </a:ext>
                </a:extLst>
              </p:cNvPr>
              <p:cNvSpPr/>
              <p:nvPr/>
            </p:nvSpPr>
            <p:spPr bwMode="auto">
              <a:xfrm>
                <a:off x="4493127"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Oval 48">
                <a:extLst>
                  <a:ext uri="{FF2B5EF4-FFF2-40B4-BE49-F238E27FC236}">
                    <a16:creationId xmlns:a16="http://schemas.microsoft.com/office/drawing/2014/main" id="{E9710C06-B2B8-435D-B99D-15A3C32F2F8B}"/>
                  </a:ext>
                </a:extLst>
              </p:cNvPr>
              <p:cNvSpPr/>
              <p:nvPr/>
            </p:nvSpPr>
            <p:spPr bwMode="auto">
              <a:xfrm>
                <a:off x="4724719"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20F51587-8B3B-494F-B1CB-961C28160974}"/>
                  </a:ext>
                </a:extLst>
              </p:cNvPr>
              <p:cNvCxnSpPr>
                <a:cxnSpLocks/>
              </p:cNvCxnSpPr>
              <p:nvPr/>
            </p:nvCxnSpPr>
            <p:spPr>
              <a:xfrm>
                <a:off x="4456884" y="612313"/>
                <a:ext cx="152039" cy="4202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1" name="Straight Connector 50">
                <a:extLst>
                  <a:ext uri="{FF2B5EF4-FFF2-40B4-BE49-F238E27FC236}">
                    <a16:creationId xmlns:a16="http://schemas.microsoft.com/office/drawing/2014/main" id="{EE545A88-826A-4E37-89C1-996C4FF45836}"/>
                  </a:ext>
                </a:extLst>
              </p:cNvPr>
              <p:cNvCxnSpPr>
                <a:cxnSpLocks/>
              </p:cNvCxnSpPr>
              <p:nvPr/>
            </p:nvCxnSpPr>
            <p:spPr>
              <a:xfrm>
                <a:off x="4573549" y="798787"/>
                <a:ext cx="151170" cy="0"/>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2" name="Straight Connector 51">
                <a:extLst>
                  <a:ext uri="{FF2B5EF4-FFF2-40B4-BE49-F238E27FC236}">
                    <a16:creationId xmlns:a16="http://schemas.microsoft.com/office/drawing/2014/main" id="{696CCB53-32D1-4179-B26B-DC5CA5872C96}"/>
                  </a:ext>
                </a:extLst>
              </p:cNvPr>
              <p:cNvCxnSpPr>
                <a:cxnSpLocks/>
              </p:cNvCxnSpPr>
              <p:nvPr/>
            </p:nvCxnSpPr>
            <p:spPr>
              <a:xfrm>
                <a:off x="4677568"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3" name="Straight Connector 52">
                <a:extLst>
                  <a:ext uri="{FF2B5EF4-FFF2-40B4-BE49-F238E27FC236}">
                    <a16:creationId xmlns:a16="http://schemas.microsoft.com/office/drawing/2014/main" id="{612A2B7A-27F4-4663-B5FA-AE8BC599F888}"/>
                  </a:ext>
                </a:extLst>
              </p:cNvPr>
              <p:cNvCxnSpPr>
                <a:cxnSpLocks/>
              </p:cNvCxnSpPr>
              <p:nvPr/>
            </p:nvCxnSpPr>
            <p:spPr>
              <a:xfrm flipV="1">
                <a:off x="4561772"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grpSp>
        <p:sp>
          <p:nvSpPr>
            <p:cNvPr id="45" name="TextBox 44">
              <a:extLst>
                <a:ext uri="{FF2B5EF4-FFF2-40B4-BE49-F238E27FC236}">
                  <a16:creationId xmlns:a16="http://schemas.microsoft.com/office/drawing/2014/main" id="{C1CD78ED-1708-47AC-8F4B-A0D72FF91C15}"/>
                </a:ext>
              </a:extLst>
            </p:cNvPr>
            <p:cNvSpPr txBox="1"/>
            <p:nvPr/>
          </p:nvSpPr>
          <p:spPr>
            <a:xfrm>
              <a:off x="4264592"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Graph</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54" name="Group 53">
            <a:extLst>
              <a:ext uri="{FF2B5EF4-FFF2-40B4-BE49-F238E27FC236}">
                <a16:creationId xmlns:a16="http://schemas.microsoft.com/office/drawing/2014/main" id="{565B7738-8AAC-4CD5-9A10-C598C6747835}"/>
              </a:ext>
            </a:extLst>
          </p:cNvPr>
          <p:cNvGrpSpPr/>
          <p:nvPr/>
        </p:nvGrpSpPr>
        <p:grpSpPr>
          <a:xfrm>
            <a:off x="6512444" y="3224524"/>
            <a:ext cx="668714" cy="554013"/>
            <a:chOff x="4838056" y="578366"/>
            <a:chExt cx="668714" cy="554013"/>
          </a:xfrm>
        </p:grpSpPr>
        <p:cxnSp>
          <p:nvCxnSpPr>
            <p:cNvPr id="55" name="Straight Connector 54">
              <a:extLst>
                <a:ext uri="{FF2B5EF4-FFF2-40B4-BE49-F238E27FC236}">
                  <a16:creationId xmlns:a16="http://schemas.microsoft.com/office/drawing/2014/main" id="{42D0A023-E802-45D0-B145-81B25055A6B2}"/>
                </a:ext>
              </a:extLst>
            </p:cNvPr>
            <p:cNvCxnSpPr>
              <a:cxnSpLocks/>
            </p:cNvCxnSpPr>
            <p:nvPr/>
          </p:nvCxnSpPr>
          <p:spPr>
            <a:xfrm>
              <a:off x="5036054" y="618576"/>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6" name="Oval 55">
              <a:extLst>
                <a:ext uri="{FF2B5EF4-FFF2-40B4-BE49-F238E27FC236}">
                  <a16:creationId xmlns:a16="http://schemas.microsoft.com/office/drawing/2014/main" id="{3DEC6DDA-5C8F-411D-BA71-0E1621568181}"/>
                </a:ext>
              </a:extLst>
            </p:cNvPr>
            <p:cNvSpPr/>
            <p:nvPr/>
          </p:nvSpPr>
          <p:spPr bwMode="auto">
            <a:xfrm>
              <a:off x="4955632" y="57836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Circle: Hollow 67">
              <a:extLst>
                <a:ext uri="{FF2B5EF4-FFF2-40B4-BE49-F238E27FC236}">
                  <a16:creationId xmlns:a16="http://schemas.microsoft.com/office/drawing/2014/main" id="{C2AE1C02-062D-4982-A9AB-709F4F03EA6F}"/>
                </a:ext>
              </a:extLst>
            </p:cNvPr>
            <p:cNvSpPr/>
            <p:nvPr/>
          </p:nvSpPr>
          <p:spPr bwMode="auto">
            <a:xfrm>
              <a:off x="5329563" y="57836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B53ED100-FD30-4914-9D8B-BEEF467AE663}"/>
                </a:ext>
              </a:extLst>
            </p:cNvPr>
            <p:cNvCxnSpPr>
              <a:cxnSpLocks/>
            </p:cNvCxnSpPr>
            <p:nvPr/>
          </p:nvCxnSpPr>
          <p:spPr>
            <a:xfrm>
              <a:off x="5036054" y="724960"/>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9" name="Oval 58">
              <a:extLst>
                <a:ext uri="{FF2B5EF4-FFF2-40B4-BE49-F238E27FC236}">
                  <a16:creationId xmlns:a16="http://schemas.microsoft.com/office/drawing/2014/main" id="{FDC111CB-3972-471C-BC21-EA513ED854A9}"/>
                </a:ext>
              </a:extLst>
            </p:cNvPr>
            <p:cNvSpPr/>
            <p:nvPr/>
          </p:nvSpPr>
          <p:spPr bwMode="auto">
            <a:xfrm>
              <a:off x="4955632" y="684749"/>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Circle: Hollow 70">
              <a:extLst>
                <a:ext uri="{FF2B5EF4-FFF2-40B4-BE49-F238E27FC236}">
                  <a16:creationId xmlns:a16="http://schemas.microsoft.com/office/drawing/2014/main" id="{8F24A5EE-2305-4341-800B-F34B71E1DCB8}"/>
                </a:ext>
              </a:extLst>
            </p:cNvPr>
            <p:cNvSpPr/>
            <p:nvPr/>
          </p:nvSpPr>
          <p:spPr bwMode="auto">
            <a:xfrm>
              <a:off x="5329563" y="684749"/>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1" name="Straight Connector 60">
              <a:extLst>
                <a:ext uri="{FF2B5EF4-FFF2-40B4-BE49-F238E27FC236}">
                  <a16:creationId xmlns:a16="http://schemas.microsoft.com/office/drawing/2014/main" id="{C00FBB80-52AF-4E61-B05F-3A8B22CA907C}"/>
                </a:ext>
              </a:extLst>
            </p:cNvPr>
            <p:cNvCxnSpPr>
              <a:cxnSpLocks/>
            </p:cNvCxnSpPr>
            <p:nvPr/>
          </p:nvCxnSpPr>
          <p:spPr>
            <a:xfrm>
              <a:off x="5036054" y="834547"/>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62" name="Oval 61">
              <a:extLst>
                <a:ext uri="{FF2B5EF4-FFF2-40B4-BE49-F238E27FC236}">
                  <a16:creationId xmlns:a16="http://schemas.microsoft.com/office/drawing/2014/main" id="{B42403BD-5C0C-4552-827D-06CE8529B55F}"/>
                </a:ext>
              </a:extLst>
            </p:cNvPr>
            <p:cNvSpPr/>
            <p:nvPr/>
          </p:nvSpPr>
          <p:spPr bwMode="auto">
            <a:xfrm>
              <a:off x="4955632" y="79433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Circle: Hollow 73">
              <a:extLst>
                <a:ext uri="{FF2B5EF4-FFF2-40B4-BE49-F238E27FC236}">
                  <a16:creationId xmlns:a16="http://schemas.microsoft.com/office/drawing/2014/main" id="{2A0F555F-E99D-45E2-A926-B34DEFBF16B4}"/>
                </a:ext>
              </a:extLst>
            </p:cNvPr>
            <p:cNvSpPr/>
            <p:nvPr/>
          </p:nvSpPr>
          <p:spPr bwMode="auto">
            <a:xfrm>
              <a:off x="5329563" y="79433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8D81C9D7-01E0-42C4-8441-477826F97127}"/>
                </a:ext>
              </a:extLst>
            </p:cNvPr>
            <p:cNvSpPr txBox="1"/>
            <p:nvPr/>
          </p:nvSpPr>
          <p:spPr>
            <a:xfrm>
              <a:off x="4838056"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Table</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
        <p:nvSpPr>
          <p:cNvPr id="65" name="Rectangle 64">
            <a:extLst>
              <a:ext uri="{FF2B5EF4-FFF2-40B4-BE49-F238E27FC236}">
                <a16:creationId xmlns:a16="http://schemas.microsoft.com/office/drawing/2014/main" id="{10E63865-3C2F-4FB5-A7FF-03C02F46393C}"/>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84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2"/>
          <a:stretch>
            <a:fillRect/>
          </a:stretch>
        </p:blipFill>
        <p:spPr>
          <a:xfrm>
            <a:off x="6798782" y="879035"/>
            <a:ext cx="2382947" cy="5245528"/>
          </a:xfrm>
          <a:prstGeom prst="rect">
            <a:avLst/>
          </a:prstGeom>
        </p:spPr>
      </p:pic>
      <p:sp>
        <p:nvSpPr>
          <p:cNvPr id="11" name="Rectangle 10">
            <a:extLst>
              <a:ext uri="{FF2B5EF4-FFF2-40B4-BE49-F238E27FC236}">
                <a16:creationId xmlns:a16="http://schemas.microsoft.com/office/drawing/2014/main" id="{8BDDFE8E-3DCD-4942-90A3-20120C584532}"/>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08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54983" y="2303342"/>
            <a:ext cx="1560030" cy="606906"/>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7"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2" y="3400046"/>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TextBox 302"/>
          <p:cNvSpPr txBox="1"/>
          <p:nvPr/>
        </p:nvSpPr>
        <p:spPr>
          <a:xfrm>
            <a:off x="4398524" y="3807176"/>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304" name="TextBox 303"/>
          <p:cNvSpPr txBox="1"/>
          <p:nvPr/>
        </p:nvSpPr>
        <p:spPr>
          <a:xfrm>
            <a:off x="6863637" y="3882167"/>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305" name="TextBox 304"/>
          <p:cNvSpPr txBox="1"/>
          <p:nvPr/>
        </p:nvSpPr>
        <p:spPr>
          <a:xfrm>
            <a:off x="8962443" y="4170463"/>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927"/>
          <p:cNvSpPr/>
          <p:nvPr/>
        </p:nvSpPr>
        <p:spPr>
          <a:xfrm>
            <a:off x="24090"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28" y="2487890"/>
            <a:ext cx="1875328" cy="623188"/>
            <a:chOff x="4305593" y="2273388"/>
            <a:chExt cx="1875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TextBox 332"/>
            <p:cNvSpPr txBox="1"/>
            <p:nvPr/>
          </p:nvSpPr>
          <p:spPr>
            <a:xfrm>
              <a:off x="5068501" y="2435141"/>
              <a:ext cx="1112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Table API</a:t>
              </a:r>
            </a:p>
          </p:txBody>
        </p:sp>
      </p:grpSp>
      <p:grpSp>
        <p:nvGrpSpPr>
          <p:cNvPr id="334" name="Group 333"/>
          <p:cNvGrpSpPr/>
          <p:nvPr/>
        </p:nvGrpSpPr>
        <p:grpSpPr>
          <a:xfrm>
            <a:off x="4499977" y="3573404"/>
            <a:ext cx="648960" cy="124646"/>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40" name="Group 339"/>
          <p:cNvGrpSpPr/>
          <p:nvPr/>
        </p:nvGrpSpPr>
        <p:grpSpPr>
          <a:xfrm>
            <a:off x="2553550" y="3662152"/>
            <a:ext cx="752577" cy="642887"/>
            <a:chOff x="4511512" y="6316301"/>
            <a:chExt cx="695062" cy="1336579"/>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2" name="TextBox 341"/>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9030"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6"/>
            <a:stretch>
              <a:fillRect/>
            </a:stretch>
          </p:blipFill>
          <p:spPr>
            <a:xfrm>
              <a:off x="3117779" y="296732"/>
              <a:ext cx="728542" cy="728542"/>
            </a:xfrm>
            <a:prstGeom prst="rect">
              <a:avLst/>
            </a:prstGeom>
          </p:spPr>
        </p:pic>
      </p:grpSp>
      <p:grpSp>
        <p:nvGrpSpPr>
          <p:cNvPr id="4" name="Group 3">
            <a:extLst>
              <a:ext uri="{FF2B5EF4-FFF2-40B4-BE49-F238E27FC236}">
                <a16:creationId xmlns:a16="http://schemas.microsoft.com/office/drawing/2014/main" id="{23105B10-D8EE-4B57-8297-DB7C319B8284}"/>
              </a:ext>
            </a:extLst>
          </p:cNvPr>
          <p:cNvGrpSpPr/>
          <p:nvPr/>
        </p:nvGrpSpPr>
        <p:grpSpPr>
          <a:xfrm>
            <a:off x="6881915" y="2296498"/>
            <a:ext cx="1651121" cy="526743"/>
            <a:chOff x="1907932" y="2479150"/>
            <a:chExt cx="1651121" cy="526743"/>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7"/>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221809" cy="369332"/>
            </a:xfrm>
            <a:prstGeom prst="rect">
              <a:avLst/>
            </a:prstGeom>
            <a:noFill/>
          </p:spPr>
          <p:txBody>
            <a:bodyPr wrap="none" rtlCol="0">
              <a:spAutoFit/>
            </a:bodyPr>
            <a:lstStyle/>
            <a:p>
              <a:r>
                <a:rPr lang="en-US" dirty="0">
                  <a:solidFill>
                    <a:schemeClr val="tx1">
                      <a:lumMod val="75000"/>
                      <a:lumOff val="25000"/>
                    </a:schemeClr>
                  </a:solidFill>
                  <a:latin typeface="Segoe UI" panose="020B0502040204020203" pitchFamily="34" charset="0"/>
                  <a:cs typeface="Segoe UI" panose="020B0502040204020203" pitchFamily="34" charset="0"/>
                </a:rPr>
                <a:t>MongoDB</a:t>
              </a:r>
            </a:p>
          </p:txBody>
        </p:sp>
      </p:grpSp>
    </p:spTree>
    <p:extLst>
      <p:ext uri="{BB962C8B-B14F-4D97-AF65-F5344CB8AC3E}">
        <p14:creationId xmlns:p14="http://schemas.microsoft.com/office/powerpoint/2010/main" val="209907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2"/>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1427147"/>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12E1317-3191-4F4D-AC85-F0766B691DC2}"/>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2"/>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285766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A8072F7-4207-46CD-A602-C566341451A9}"/>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D303C2-B5F1-440D-8580-F22328C2029F}"/>
              </a:ext>
            </a:extLst>
          </p:cNvPr>
          <p:cNvSpPr txBox="1"/>
          <p:nvPr/>
        </p:nvSpPr>
        <p:spPr>
          <a:xfrm>
            <a:off x="8877583" y="3455239"/>
            <a:ext cx="3236180"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Note: Throughput can also be shared across a set of collections</a:t>
            </a:r>
          </a:p>
        </p:txBody>
      </p:sp>
    </p:spTree>
    <p:extLst>
      <p:ext uri="{BB962C8B-B14F-4D97-AF65-F5344CB8AC3E}">
        <p14:creationId xmlns:p14="http://schemas.microsoft.com/office/powerpoint/2010/main" val="186592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2"/>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4180051"/>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7FE8CBE-F84E-4D62-917B-0E7D0C15116A}"/>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59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272D9962-9DB3-45E8-9B9A-9DD9FC2701FC}"/>
              </a:ext>
            </a:extLst>
          </p:cNvPr>
          <p:cNvSpPr/>
          <p:nvPr/>
        </p:nvSpPr>
        <p:spPr>
          <a:xfrm>
            <a:off x="4197892" y="4295775"/>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39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883819" y="4421827"/>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Sproc</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3" idx="2"/>
            <a:endCxn id="65" idx="0"/>
          </p:cNvCxnSpPr>
          <p:nvPr/>
        </p:nvCxnSpPr>
        <p:spPr>
          <a:xfrm rot="16200000" flipH="1">
            <a:off x="5171173" y="3106440"/>
            <a:ext cx="649954" cy="19808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Multidocument 13">
            <a:extLst>
              <a:ext uri="{FF2B5EF4-FFF2-40B4-BE49-F238E27FC236}">
                <a16:creationId xmlns:a16="http://schemas.microsoft.com/office/drawing/2014/main" id="{EDA6022B-C922-4C84-BA88-E681D1948441}"/>
              </a:ext>
            </a:extLst>
          </p:cNvPr>
          <p:cNvSpPr/>
          <p:nvPr/>
        </p:nvSpPr>
        <p:spPr>
          <a:xfrm>
            <a:off x="7274226" y="4409006"/>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Trigger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15" name="Connector: Elbow 14">
            <a:extLst>
              <a:ext uri="{FF2B5EF4-FFF2-40B4-BE49-F238E27FC236}">
                <a16:creationId xmlns:a16="http://schemas.microsoft.com/office/drawing/2014/main" id="{96B740DB-3DD6-4F77-A622-1A0D2F7D48DA}"/>
              </a:ext>
            </a:extLst>
          </p:cNvPr>
          <p:cNvCxnSpPr>
            <a:cxnSpLocks/>
            <a:stCxn id="23" idx="2"/>
            <a:endCxn id="14" idx="0"/>
          </p:cNvCxnSpPr>
          <p:nvPr/>
        </p:nvCxnSpPr>
        <p:spPr>
          <a:xfrm rot="16200000" flipH="1">
            <a:off x="5872788" y="2404826"/>
            <a:ext cx="637133" cy="33712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Multidocument 19">
            <a:extLst>
              <a:ext uri="{FF2B5EF4-FFF2-40B4-BE49-F238E27FC236}">
                <a16:creationId xmlns:a16="http://schemas.microsoft.com/office/drawing/2014/main" id="{9FEE513F-26F8-422C-96BC-47999F6F3EFC}"/>
              </a:ext>
            </a:extLst>
          </p:cNvPr>
          <p:cNvSpPr/>
          <p:nvPr/>
        </p:nvSpPr>
        <p:spPr>
          <a:xfrm>
            <a:off x="8664633" y="440900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4" name="Connector: Elbow 23">
            <a:extLst>
              <a:ext uri="{FF2B5EF4-FFF2-40B4-BE49-F238E27FC236}">
                <a16:creationId xmlns:a16="http://schemas.microsoft.com/office/drawing/2014/main" id="{D8895892-5503-4455-9065-DD298665C1B9}"/>
              </a:ext>
            </a:extLst>
          </p:cNvPr>
          <p:cNvCxnSpPr>
            <a:cxnSpLocks/>
            <a:stCxn id="23" idx="2"/>
            <a:endCxn id="20" idx="0"/>
          </p:cNvCxnSpPr>
          <p:nvPr/>
        </p:nvCxnSpPr>
        <p:spPr>
          <a:xfrm rot="16200000" flipH="1">
            <a:off x="6567991" y="1709622"/>
            <a:ext cx="637132" cy="47616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8DAFD54-5FD3-4BB7-AEEA-5D711B82B365}"/>
              </a:ext>
            </a:extLst>
          </p:cNvPr>
          <p:cNvSpPr/>
          <p:nvPr/>
        </p:nvSpPr>
        <p:spPr>
          <a:xfrm>
            <a:off x="5751320" y="4295775"/>
            <a:ext cx="4147917"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15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883819" y="4421827"/>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Sproc</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3" idx="2"/>
            <a:endCxn id="65" idx="0"/>
          </p:cNvCxnSpPr>
          <p:nvPr/>
        </p:nvCxnSpPr>
        <p:spPr>
          <a:xfrm rot="16200000" flipH="1">
            <a:off x="5171173" y="3106440"/>
            <a:ext cx="649954" cy="19808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Multidocument 13">
            <a:extLst>
              <a:ext uri="{FF2B5EF4-FFF2-40B4-BE49-F238E27FC236}">
                <a16:creationId xmlns:a16="http://schemas.microsoft.com/office/drawing/2014/main" id="{EDA6022B-C922-4C84-BA88-E681D1948441}"/>
              </a:ext>
            </a:extLst>
          </p:cNvPr>
          <p:cNvSpPr/>
          <p:nvPr/>
        </p:nvSpPr>
        <p:spPr>
          <a:xfrm>
            <a:off x="7274226" y="4409006"/>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Trigger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15" name="Connector: Elbow 14">
            <a:extLst>
              <a:ext uri="{FF2B5EF4-FFF2-40B4-BE49-F238E27FC236}">
                <a16:creationId xmlns:a16="http://schemas.microsoft.com/office/drawing/2014/main" id="{96B740DB-3DD6-4F77-A622-1A0D2F7D48DA}"/>
              </a:ext>
            </a:extLst>
          </p:cNvPr>
          <p:cNvCxnSpPr>
            <a:cxnSpLocks/>
            <a:stCxn id="23" idx="2"/>
            <a:endCxn id="14" idx="0"/>
          </p:cNvCxnSpPr>
          <p:nvPr/>
        </p:nvCxnSpPr>
        <p:spPr>
          <a:xfrm rot="16200000" flipH="1">
            <a:off x="5872788" y="2404826"/>
            <a:ext cx="637133" cy="33712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Multidocument 19">
            <a:extLst>
              <a:ext uri="{FF2B5EF4-FFF2-40B4-BE49-F238E27FC236}">
                <a16:creationId xmlns:a16="http://schemas.microsoft.com/office/drawing/2014/main" id="{9FEE513F-26F8-422C-96BC-47999F6F3EFC}"/>
              </a:ext>
            </a:extLst>
          </p:cNvPr>
          <p:cNvSpPr/>
          <p:nvPr/>
        </p:nvSpPr>
        <p:spPr>
          <a:xfrm>
            <a:off x="8664633" y="440900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4" name="Connector: Elbow 23">
            <a:extLst>
              <a:ext uri="{FF2B5EF4-FFF2-40B4-BE49-F238E27FC236}">
                <a16:creationId xmlns:a16="http://schemas.microsoft.com/office/drawing/2014/main" id="{D8895892-5503-4455-9065-DD298665C1B9}"/>
              </a:ext>
            </a:extLst>
          </p:cNvPr>
          <p:cNvCxnSpPr>
            <a:cxnSpLocks/>
            <a:stCxn id="23" idx="2"/>
            <a:endCxn id="20" idx="0"/>
          </p:cNvCxnSpPr>
          <p:nvPr/>
        </p:nvCxnSpPr>
        <p:spPr>
          <a:xfrm rot="16200000" flipH="1">
            <a:off x="6567991" y="1709622"/>
            <a:ext cx="637132" cy="47616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Flowchart: Multidocument 26">
            <a:extLst>
              <a:ext uri="{FF2B5EF4-FFF2-40B4-BE49-F238E27FC236}">
                <a16:creationId xmlns:a16="http://schemas.microsoft.com/office/drawing/2014/main" id="{047DFB5E-6C8F-4B65-A751-41CCFB8D6DE8}"/>
              </a:ext>
            </a:extLst>
          </p:cNvPr>
          <p:cNvSpPr/>
          <p:nvPr/>
        </p:nvSpPr>
        <p:spPr>
          <a:xfrm>
            <a:off x="10055039" y="4395565"/>
            <a:ext cx="1059678" cy="555477"/>
          </a:xfrm>
          <a:prstGeom prst="flowChartMultidocumen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Conflict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8" name="Connector: Elbow 27">
            <a:extLst>
              <a:ext uri="{FF2B5EF4-FFF2-40B4-BE49-F238E27FC236}">
                <a16:creationId xmlns:a16="http://schemas.microsoft.com/office/drawing/2014/main" id="{5295FCFE-D4E2-4FF5-8046-A0078F72B7D0}"/>
              </a:ext>
            </a:extLst>
          </p:cNvPr>
          <p:cNvCxnSpPr>
            <a:cxnSpLocks/>
            <a:stCxn id="23" idx="2"/>
            <a:endCxn id="27" idx="0"/>
          </p:cNvCxnSpPr>
          <p:nvPr/>
        </p:nvCxnSpPr>
        <p:spPr>
          <a:xfrm rot="16200000" flipH="1">
            <a:off x="7269914" y="1007699"/>
            <a:ext cx="623692" cy="615203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8DAFD54-5FD3-4BB7-AEEA-5D711B82B365}"/>
              </a:ext>
            </a:extLst>
          </p:cNvPr>
          <p:cNvSpPr/>
          <p:nvPr/>
        </p:nvSpPr>
        <p:spPr>
          <a:xfrm>
            <a:off x="9807211" y="4295775"/>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7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System Internals</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170537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Flowchart: Document 152"/>
          <p:cNvSpPr/>
          <p:nvPr/>
        </p:nvSpPr>
        <p:spPr>
          <a:xfrm>
            <a:off x="2476500" y="40386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a:t>
            </a:r>
          </a:p>
        </p:txBody>
      </p:sp>
      <p:sp>
        <p:nvSpPr>
          <p:cNvPr id="154" name="Flowchart: Document 153"/>
          <p:cNvSpPr/>
          <p:nvPr/>
        </p:nvSpPr>
        <p:spPr>
          <a:xfrm>
            <a:off x="2552700" y="41148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a:t>
            </a:r>
          </a:p>
        </p:txBody>
      </p:sp>
      <p:sp>
        <p:nvSpPr>
          <p:cNvPr id="155" name="Flowchart: Document 154"/>
          <p:cNvSpPr/>
          <p:nvPr/>
        </p:nvSpPr>
        <p:spPr>
          <a:xfrm>
            <a:off x="2628900" y="41910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a:t>
            </a:r>
          </a:p>
        </p:txBody>
      </p:sp>
      <p:sp>
        <p:nvSpPr>
          <p:cNvPr id="156" name="Flowchart: Document 155"/>
          <p:cNvSpPr/>
          <p:nvPr/>
        </p:nvSpPr>
        <p:spPr>
          <a:xfrm>
            <a:off x="2705100" y="42672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Containers</a:t>
            </a:r>
          </a:p>
        </p:txBody>
      </p:sp>
      <p:sp>
        <p:nvSpPr>
          <p:cNvPr id="157" name="TextBox 156"/>
          <p:cNvSpPr txBox="1"/>
          <p:nvPr/>
        </p:nvSpPr>
        <p:spPr>
          <a:xfrm>
            <a:off x="2768464" y="3085867"/>
            <a:ext cx="1315291" cy="369332"/>
          </a:xfrm>
          <a:prstGeom prst="rect">
            <a:avLst/>
          </a:prstGeom>
          <a:noFill/>
          <a:ln>
            <a:noFill/>
          </a:ln>
        </p:spPr>
        <p:txBody>
          <a:bodyPr wrap="square" rtlCol="0">
            <a:spAutoFit/>
          </a:bodyPr>
          <a:lstStyle/>
          <a:p>
            <a:r>
              <a:rPr lang="en-US" dirty="0">
                <a:latin typeface="Segoe UI Light" panose="020B0502040204020203" pitchFamily="34" charset="0"/>
                <a:cs typeface="Segoe UI Light" panose="020B0502040204020203" pitchFamily="34" charset="0"/>
              </a:rPr>
              <a:t>Collections</a:t>
            </a:r>
          </a:p>
        </p:txBody>
      </p:sp>
      <p:sp>
        <p:nvSpPr>
          <p:cNvPr id="158" name="TextBox 157"/>
          <p:cNvSpPr txBox="1"/>
          <p:nvPr/>
        </p:nvSpPr>
        <p:spPr>
          <a:xfrm>
            <a:off x="1645854" y="3113308"/>
            <a:ext cx="992440" cy="369332"/>
          </a:xfrm>
          <a:prstGeom prst="rect">
            <a:avLst/>
          </a:prstGeom>
          <a:noFill/>
          <a:ln>
            <a:noFill/>
          </a:ln>
        </p:spPr>
        <p:txBody>
          <a:bodyPr wrap="square" rtlCol="0">
            <a:spAutoFit/>
          </a:bodyPr>
          <a:lstStyle/>
          <a:p>
            <a:r>
              <a:rPr lang="en-US" dirty="0">
                <a:latin typeface="Segoe UI Light" panose="020B0502040204020203" pitchFamily="34" charset="0"/>
                <a:cs typeface="Segoe UI Light" panose="020B0502040204020203" pitchFamily="34" charset="0"/>
              </a:rPr>
              <a:t>Tables</a:t>
            </a:r>
            <a:endParaRPr lang="en-US" sz="2200" dirty="0">
              <a:latin typeface="Segoe UI Light" panose="020B0502040204020203" pitchFamily="34" charset="0"/>
              <a:cs typeface="Segoe UI Light" panose="020B0502040204020203" pitchFamily="34" charset="0"/>
            </a:endParaRPr>
          </a:p>
        </p:txBody>
      </p:sp>
      <p:sp>
        <p:nvSpPr>
          <p:cNvPr id="159" name="TextBox 158"/>
          <p:cNvSpPr txBox="1"/>
          <p:nvPr/>
        </p:nvSpPr>
        <p:spPr>
          <a:xfrm>
            <a:off x="4120308" y="3096742"/>
            <a:ext cx="900548" cy="369332"/>
          </a:xfrm>
          <a:prstGeom prst="rect">
            <a:avLst/>
          </a:prstGeom>
          <a:noFill/>
          <a:ln>
            <a:noFill/>
          </a:ln>
        </p:spPr>
        <p:txBody>
          <a:bodyPr wrap="square" rtlCol="0">
            <a:spAutoFit/>
          </a:bodyPr>
          <a:lstStyle/>
          <a:p>
            <a:r>
              <a:rPr lang="en-US" dirty="0">
                <a:latin typeface="Segoe UI Light" panose="020B0502040204020203" pitchFamily="34" charset="0"/>
                <a:cs typeface="Segoe UI Light" panose="020B0502040204020203" pitchFamily="34" charset="0"/>
              </a:rPr>
              <a:t>Graphs</a:t>
            </a:r>
          </a:p>
        </p:txBody>
      </p:sp>
      <p:grpSp>
        <p:nvGrpSpPr>
          <p:cNvPr id="160" name="Group 159"/>
          <p:cNvGrpSpPr/>
          <p:nvPr/>
        </p:nvGrpSpPr>
        <p:grpSpPr>
          <a:xfrm>
            <a:off x="3100119" y="2537384"/>
            <a:ext cx="495957" cy="602954"/>
            <a:chOff x="1345497" y="1522604"/>
            <a:chExt cx="596149" cy="700081"/>
          </a:xfrm>
          <a:solidFill>
            <a:schemeClr val="accent2">
              <a:lumMod val="60000"/>
              <a:lumOff val="40000"/>
            </a:schemeClr>
          </a:solidFill>
        </p:grpSpPr>
        <p:pic>
          <p:nvPicPr>
            <p:cNvPr id="162" name="Picture 161"/>
            <p:cNvPicPr>
              <a:picLocks noChangeAspect="1"/>
            </p:cNvPicPr>
            <p:nvPr/>
          </p:nvPicPr>
          <p:blipFill>
            <a:blip r:embed="rId3"/>
            <a:stretch>
              <a:fillRect/>
            </a:stretch>
          </p:blipFill>
          <p:spPr>
            <a:xfrm>
              <a:off x="1345497" y="1522604"/>
              <a:ext cx="459514" cy="560559"/>
            </a:xfrm>
            <a:prstGeom prst="rect">
              <a:avLst/>
            </a:prstGeom>
            <a:grpFill/>
          </p:spPr>
        </p:pic>
        <p:pic>
          <p:nvPicPr>
            <p:cNvPr id="163" name="Picture 162"/>
            <p:cNvPicPr>
              <a:picLocks noChangeAspect="1"/>
            </p:cNvPicPr>
            <p:nvPr/>
          </p:nvPicPr>
          <p:blipFill>
            <a:blip r:embed="rId3"/>
            <a:stretch>
              <a:fillRect/>
            </a:stretch>
          </p:blipFill>
          <p:spPr>
            <a:xfrm>
              <a:off x="1408559" y="1593808"/>
              <a:ext cx="459514" cy="560559"/>
            </a:xfrm>
            <a:prstGeom prst="rect">
              <a:avLst/>
            </a:prstGeom>
            <a:grpFill/>
          </p:spPr>
        </p:pic>
        <p:pic>
          <p:nvPicPr>
            <p:cNvPr id="164" name="Picture 163"/>
            <p:cNvPicPr>
              <a:picLocks noChangeAspect="1"/>
            </p:cNvPicPr>
            <p:nvPr/>
          </p:nvPicPr>
          <p:blipFill>
            <a:blip r:embed="rId3"/>
            <a:stretch>
              <a:fillRect/>
            </a:stretch>
          </p:blipFill>
          <p:spPr>
            <a:xfrm>
              <a:off x="1482132" y="1662126"/>
              <a:ext cx="459514" cy="560559"/>
            </a:xfrm>
            <a:prstGeom prst="rect">
              <a:avLst/>
            </a:prstGeom>
            <a:grpFill/>
            <a:ln w="3175">
              <a:noFill/>
            </a:ln>
          </p:spPr>
        </p:pic>
      </p:grpSp>
      <p:grpSp>
        <p:nvGrpSpPr>
          <p:cNvPr id="165" name="Group 164"/>
          <p:cNvGrpSpPr/>
          <p:nvPr/>
        </p:nvGrpSpPr>
        <p:grpSpPr>
          <a:xfrm>
            <a:off x="4313238" y="2483651"/>
            <a:ext cx="477293" cy="647402"/>
            <a:chOff x="2707640" y="3871118"/>
            <a:chExt cx="529298" cy="639523"/>
          </a:xfrm>
          <a:solidFill>
            <a:schemeClr val="accent4">
              <a:lumMod val="40000"/>
              <a:lumOff val="60000"/>
            </a:schemeClr>
          </a:solidFill>
        </p:grpSpPr>
        <p:grpSp>
          <p:nvGrpSpPr>
            <p:cNvPr id="166" name="Group 165"/>
            <p:cNvGrpSpPr/>
            <p:nvPr/>
          </p:nvGrpSpPr>
          <p:grpSpPr>
            <a:xfrm>
              <a:off x="2707640" y="3871118"/>
              <a:ext cx="529298" cy="639523"/>
              <a:chOff x="1345497" y="1522604"/>
              <a:chExt cx="596149" cy="700081"/>
            </a:xfrm>
            <a:grpFill/>
          </p:grpSpPr>
          <p:pic>
            <p:nvPicPr>
              <p:cNvPr id="168" name="Picture 167"/>
              <p:cNvPicPr>
                <a:picLocks noChangeAspect="1"/>
              </p:cNvPicPr>
              <p:nvPr/>
            </p:nvPicPr>
            <p:blipFill>
              <a:blip r:embed="rId3"/>
              <a:stretch>
                <a:fillRect/>
              </a:stretch>
            </p:blipFill>
            <p:spPr>
              <a:xfrm>
                <a:off x="1345497" y="1522604"/>
                <a:ext cx="459514" cy="560559"/>
              </a:xfrm>
              <a:prstGeom prst="rect">
                <a:avLst/>
              </a:prstGeom>
              <a:grpFill/>
            </p:spPr>
          </p:pic>
          <p:pic>
            <p:nvPicPr>
              <p:cNvPr id="169" name="Picture 168"/>
              <p:cNvPicPr>
                <a:picLocks noChangeAspect="1"/>
              </p:cNvPicPr>
              <p:nvPr/>
            </p:nvPicPr>
            <p:blipFill>
              <a:blip r:embed="rId3"/>
              <a:stretch>
                <a:fillRect/>
              </a:stretch>
            </p:blipFill>
            <p:spPr>
              <a:xfrm>
                <a:off x="1408559" y="1593808"/>
                <a:ext cx="459514" cy="560559"/>
              </a:xfrm>
              <a:prstGeom prst="rect">
                <a:avLst/>
              </a:prstGeom>
              <a:grpFill/>
            </p:spPr>
          </p:pic>
          <p:pic>
            <p:nvPicPr>
              <p:cNvPr id="170" name="Picture 169"/>
              <p:cNvPicPr>
                <a:picLocks noChangeAspect="1"/>
              </p:cNvPicPr>
              <p:nvPr/>
            </p:nvPicPr>
            <p:blipFill>
              <a:blip r:embed="rId3"/>
              <a:stretch>
                <a:fillRect/>
              </a:stretch>
            </p:blipFill>
            <p:spPr>
              <a:xfrm>
                <a:off x="1482132" y="1662126"/>
                <a:ext cx="459514" cy="560559"/>
              </a:xfrm>
              <a:prstGeom prst="rect">
                <a:avLst/>
              </a:prstGeom>
              <a:grpFill/>
              <a:ln w="3175">
                <a:noFill/>
              </a:ln>
            </p:spPr>
          </p:pic>
        </p:grpSp>
        <p:pic>
          <p:nvPicPr>
            <p:cNvPr id="167" name="Picture 166"/>
            <p:cNvPicPr>
              <a:picLocks noChangeAspect="1"/>
            </p:cNvPicPr>
            <p:nvPr/>
          </p:nvPicPr>
          <p:blipFill>
            <a:blip r:embed="rId4"/>
            <a:stretch>
              <a:fillRect/>
            </a:stretch>
          </p:blipFill>
          <p:spPr>
            <a:xfrm>
              <a:off x="2888445" y="4116672"/>
              <a:ext cx="298935" cy="302442"/>
            </a:xfrm>
            <a:prstGeom prst="rect">
              <a:avLst/>
            </a:prstGeom>
            <a:grpFill/>
          </p:spPr>
        </p:pic>
      </p:grpSp>
      <p:grpSp>
        <p:nvGrpSpPr>
          <p:cNvPr id="171" name="Group 170"/>
          <p:cNvGrpSpPr/>
          <p:nvPr/>
        </p:nvGrpSpPr>
        <p:grpSpPr>
          <a:xfrm>
            <a:off x="1755145" y="2561620"/>
            <a:ext cx="566603" cy="569433"/>
            <a:chOff x="2624230" y="1291099"/>
            <a:chExt cx="529298" cy="639523"/>
          </a:xfrm>
          <a:solidFill>
            <a:srgbClr val="92D050"/>
          </a:solidFill>
        </p:grpSpPr>
        <p:grpSp>
          <p:nvGrpSpPr>
            <p:cNvPr id="172" name="Group 171"/>
            <p:cNvGrpSpPr/>
            <p:nvPr/>
          </p:nvGrpSpPr>
          <p:grpSpPr>
            <a:xfrm>
              <a:off x="2624230" y="1291099"/>
              <a:ext cx="529298" cy="639523"/>
              <a:chOff x="2624230" y="1291099"/>
              <a:chExt cx="529298" cy="639523"/>
            </a:xfrm>
            <a:grpFill/>
          </p:grpSpPr>
          <p:grpSp>
            <p:nvGrpSpPr>
              <p:cNvPr id="176" name="Group 175"/>
              <p:cNvGrpSpPr/>
              <p:nvPr/>
            </p:nvGrpSpPr>
            <p:grpSpPr>
              <a:xfrm>
                <a:off x="2624230" y="1291099"/>
                <a:ext cx="529298" cy="639523"/>
                <a:chOff x="1345497" y="1522604"/>
                <a:chExt cx="596149" cy="700081"/>
              </a:xfrm>
              <a:grpFill/>
            </p:grpSpPr>
            <p:pic>
              <p:nvPicPr>
                <p:cNvPr id="180" name="Picture 179"/>
                <p:cNvPicPr>
                  <a:picLocks noChangeAspect="1"/>
                </p:cNvPicPr>
                <p:nvPr/>
              </p:nvPicPr>
              <p:blipFill>
                <a:blip r:embed="rId3"/>
                <a:stretch>
                  <a:fillRect/>
                </a:stretch>
              </p:blipFill>
              <p:spPr>
                <a:xfrm>
                  <a:off x="1345497" y="1522604"/>
                  <a:ext cx="459514" cy="560559"/>
                </a:xfrm>
                <a:prstGeom prst="rect">
                  <a:avLst/>
                </a:prstGeom>
                <a:grpFill/>
              </p:spPr>
            </p:pic>
            <p:pic>
              <p:nvPicPr>
                <p:cNvPr id="181" name="Picture 180"/>
                <p:cNvPicPr>
                  <a:picLocks noChangeAspect="1"/>
                </p:cNvPicPr>
                <p:nvPr/>
              </p:nvPicPr>
              <p:blipFill>
                <a:blip r:embed="rId3"/>
                <a:stretch>
                  <a:fillRect/>
                </a:stretch>
              </p:blipFill>
              <p:spPr>
                <a:xfrm>
                  <a:off x="1408559" y="1593808"/>
                  <a:ext cx="459514" cy="560559"/>
                </a:xfrm>
                <a:prstGeom prst="rect">
                  <a:avLst/>
                </a:prstGeom>
                <a:grpFill/>
              </p:spPr>
            </p:pic>
            <p:pic>
              <p:nvPicPr>
                <p:cNvPr id="182" name="Picture 181"/>
                <p:cNvPicPr>
                  <a:picLocks noChangeAspect="1"/>
                </p:cNvPicPr>
                <p:nvPr/>
              </p:nvPicPr>
              <p:blipFill>
                <a:blip r:embed="rId3"/>
                <a:stretch>
                  <a:fillRect/>
                </a:stretch>
              </p:blipFill>
              <p:spPr>
                <a:xfrm>
                  <a:off x="1482132" y="1662126"/>
                  <a:ext cx="459514" cy="560559"/>
                </a:xfrm>
                <a:prstGeom prst="rect">
                  <a:avLst/>
                </a:prstGeom>
                <a:grpFill/>
                <a:ln w="3175">
                  <a:noFill/>
                </a:ln>
              </p:spPr>
            </p:pic>
          </p:grpSp>
          <p:grpSp>
            <p:nvGrpSpPr>
              <p:cNvPr id="177" name="Group 176"/>
              <p:cNvGrpSpPr/>
              <p:nvPr/>
            </p:nvGrpSpPr>
            <p:grpSpPr>
              <a:xfrm>
                <a:off x="2809635" y="1532333"/>
                <a:ext cx="275408" cy="347520"/>
                <a:chOff x="2809635" y="1532333"/>
                <a:chExt cx="275408" cy="347520"/>
              </a:xfrm>
              <a:grpFill/>
            </p:grpSpPr>
            <p:sp>
              <p:nvSpPr>
                <p:cNvPr id="178" name="Rectangle: Rounded Corners 232"/>
                <p:cNvSpPr/>
                <p:nvPr/>
              </p:nvSpPr>
              <p:spPr>
                <a:xfrm>
                  <a:off x="2809635" y="1532333"/>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79" name="Rectangle: Rounded Corners 233"/>
                <p:cNvSpPr/>
                <p:nvPr/>
              </p:nvSpPr>
              <p:spPr>
                <a:xfrm>
                  <a:off x="2886954" y="1569660"/>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grpSp>
        <p:pic>
          <p:nvPicPr>
            <p:cNvPr id="173" name="Picture 172"/>
            <p:cNvPicPr>
              <a:picLocks noChangeAspect="1"/>
            </p:cNvPicPr>
            <p:nvPr/>
          </p:nvPicPr>
          <p:blipFill>
            <a:blip r:embed="rId5"/>
            <a:stretch>
              <a:fillRect/>
            </a:stretch>
          </p:blipFill>
          <p:spPr>
            <a:xfrm>
              <a:off x="2795295" y="1550332"/>
              <a:ext cx="309874" cy="136492"/>
            </a:xfrm>
            <a:prstGeom prst="rect">
              <a:avLst/>
            </a:prstGeom>
            <a:grpFill/>
          </p:spPr>
        </p:pic>
        <p:pic>
          <p:nvPicPr>
            <p:cNvPr id="174" name="Picture 173"/>
            <p:cNvPicPr>
              <a:picLocks noChangeAspect="1"/>
            </p:cNvPicPr>
            <p:nvPr/>
          </p:nvPicPr>
          <p:blipFill>
            <a:blip r:embed="rId5"/>
            <a:stretch>
              <a:fillRect/>
            </a:stretch>
          </p:blipFill>
          <p:spPr>
            <a:xfrm>
              <a:off x="2797939" y="1657523"/>
              <a:ext cx="309874" cy="136492"/>
            </a:xfrm>
            <a:prstGeom prst="rect">
              <a:avLst/>
            </a:prstGeom>
            <a:grpFill/>
          </p:spPr>
        </p:pic>
        <p:pic>
          <p:nvPicPr>
            <p:cNvPr id="175" name="Picture 174"/>
            <p:cNvPicPr>
              <a:picLocks noChangeAspect="1"/>
            </p:cNvPicPr>
            <p:nvPr/>
          </p:nvPicPr>
          <p:blipFill>
            <a:blip r:embed="rId5"/>
            <a:stretch>
              <a:fillRect/>
            </a:stretch>
          </p:blipFill>
          <p:spPr>
            <a:xfrm>
              <a:off x="2797939" y="1764714"/>
              <a:ext cx="309874" cy="136492"/>
            </a:xfrm>
            <a:prstGeom prst="rect">
              <a:avLst/>
            </a:prstGeom>
            <a:grpFill/>
          </p:spPr>
        </p:pic>
      </p:grpSp>
      <p:sp>
        <p:nvSpPr>
          <p:cNvPr id="7" name="Down Arrow 6"/>
          <p:cNvSpPr/>
          <p:nvPr/>
        </p:nvSpPr>
        <p:spPr>
          <a:xfrm rot="1800350">
            <a:off x="3996965" y="3483519"/>
            <a:ext cx="332023" cy="555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Down Arrow 182"/>
          <p:cNvSpPr/>
          <p:nvPr/>
        </p:nvSpPr>
        <p:spPr>
          <a:xfrm>
            <a:off x="3119883" y="3490077"/>
            <a:ext cx="393639" cy="522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Down Arrow 183"/>
          <p:cNvSpPr/>
          <p:nvPr/>
        </p:nvSpPr>
        <p:spPr>
          <a:xfrm rot="19981856">
            <a:off x="2126895" y="3448681"/>
            <a:ext cx="404453" cy="527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21" name="Group 220"/>
          <p:cNvGrpSpPr/>
          <p:nvPr/>
        </p:nvGrpSpPr>
        <p:grpSpPr>
          <a:xfrm>
            <a:off x="676958" y="5373223"/>
            <a:ext cx="785985" cy="685800"/>
            <a:chOff x="468086" y="2406098"/>
            <a:chExt cx="1110063" cy="1019598"/>
          </a:xfrm>
          <a:solidFill>
            <a:schemeClr val="accent1">
              <a:lumMod val="40000"/>
              <a:lumOff val="60000"/>
            </a:schemeClr>
          </a:solidFill>
        </p:grpSpPr>
        <p:sp>
          <p:nvSpPr>
            <p:cNvPr id="222" name="Oval 221"/>
            <p:cNvSpPr/>
            <p:nvPr/>
          </p:nvSpPr>
          <p:spPr>
            <a:xfrm>
              <a:off x="468086" y="2406098"/>
              <a:ext cx="1110063" cy="1019598"/>
            </a:xfrm>
            <a:prstGeom prst="ellipse">
              <a:avLst/>
            </a:prstGeom>
            <a:solidFill>
              <a:srgbClr val="00B0F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23" name="Rectangle 222"/>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4" name="Rectangle 223"/>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5" name="Rectangle 22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6" name="Rectangle 225"/>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27" name="Curved Connector 226"/>
            <p:cNvCxnSpPr>
              <a:stCxn id="224" idx="3"/>
              <a:endCxn id="226"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8" name="Curved Connector 227"/>
            <p:cNvCxnSpPr>
              <a:endCxn id="223"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p:cNvCxnSpPr>
              <a:stCxn id="224" idx="3"/>
              <a:endCxn id="22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30" name="Group 229"/>
          <p:cNvGrpSpPr/>
          <p:nvPr/>
        </p:nvGrpSpPr>
        <p:grpSpPr>
          <a:xfrm>
            <a:off x="1603570" y="5349602"/>
            <a:ext cx="785985" cy="685800"/>
            <a:chOff x="468086" y="2406098"/>
            <a:chExt cx="1110063" cy="1019598"/>
          </a:xfrm>
          <a:solidFill>
            <a:schemeClr val="accent1">
              <a:lumMod val="40000"/>
              <a:lumOff val="60000"/>
            </a:schemeClr>
          </a:solidFill>
        </p:grpSpPr>
        <p:sp>
          <p:nvSpPr>
            <p:cNvPr id="231" name="Oval 230"/>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32" name="Rectangle 23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6" name="Rectangle 23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7" name="Rectangle 23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8" name="Rectangle 23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0" name="Curved Connector 239"/>
            <p:cNvCxnSpPr>
              <a:stCxn id="236" idx="3"/>
              <a:endCxn id="23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41" name="Curved Connector 240"/>
            <p:cNvCxnSpPr>
              <a:endCxn id="23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p:cNvCxnSpPr>
              <a:stCxn id="236" idx="3"/>
              <a:endCxn id="23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43" name="Group 242"/>
          <p:cNvGrpSpPr/>
          <p:nvPr/>
        </p:nvGrpSpPr>
        <p:grpSpPr>
          <a:xfrm>
            <a:off x="2520532" y="5340461"/>
            <a:ext cx="785985" cy="685800"/>
            <a:chOff x="468086" y="2406098"/>
            <a:chExt cx="1110063" cy="1019598"/>
          </a:xfrm>
          <a:solidFill>
            <a:schemeClr val="accent1">
              <a:lumMod val="40000"/>
              <a:lumOff val="60000"/>
            </a:schemeClr>
          </a:solidFill>
        </p:grpSpPr>
        <p:sp>
          <p:nvSpPr>
            <p:cNvPr id="244" name="Oval 243"/>
            <p:cNvSpPr/>
            <p:nvPr/>
          </p:nvSpPr>
          <p:spPr>
            <a:xfrm>
              <a:off x="468086" y="2406098"/>
              <a:ext cx="1110063" cy="1019598"/>
            </a:xfrm>
            <a:prstGeom prst="ellipse">
              <a:avLst/>
            </a:prstGeom>
            <a:solidFill>
              <a:schemeClr val="accent1">
                <a:lumMod val="40000"/>
                <a:lumOff val="6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45" name="Rectangle 244"/>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6" name="Rectangle 24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7" name="Rectangle 24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8" name="Rectangle 24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9" name="Curved Connector 248"/>
            <p:cNvCxnSpPr>
              <a:stCxn id="246" idx="3"/>
              <a:endCxn id="24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0" name="Curved Connector 249"/>
            <p:cNvCxnSpPr>
              <a:endCxn id="245"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p:cNvCxnSpPr>
              <a:stCxn id="246" idx="3"/>
              <a:endCxn id="24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55" name="Group 254"/>
          <p:cNvGrpSpPr/>
          <p:nvPr/>
        </p:nvGrpSpPr>
        <p:grpSpPr>
          <a:xfrm>
            <a:off x="3452056" y="5317058"/>
            <a:ext cx="785985" cy="685800"/>
            <a:chOff x="468086" y="2406098"/>
            <a:chExt cx="1110063" cy="1019598"/>
          </a:xfrm>
          <a:solidFill>
            <a:schemeClr val="accent1">
              <a:lumMod val="40000"/>
              <a:lumOff val="60000"/>
            </a:schemeClr>
          </a:solidFill>
        </p:grpSpPr>
        <p:sp>
          <p:nvSpPr>
            <p:cNvPr id="258" name="Oval 257"/>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59" name="Rectangle 25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0" name="Rectangle 25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5" name="Rectangle 26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8" name="Rectangle 26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69" name="Curved Connector 268"/>
            <p:cNvCxnSpPr>
              <a:stCxn id="260" idx="3"/>
              <a:endCxn id="26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80" name="Curved Connector 279"/>
            <p:cNvCxnSpPr>
              <a:endCxn id="25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Curved Connector 280"/>
            <p:cNvCxnSpPr>
              <a:stCxn id="260" idx="3"/>
              <a:endCxn id="26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87" name="Group 286"/>
          <p:cNvGrpSpPr/>
          <p:nvPr/>
        </p:nvGrpSpPr>
        <p:grpSpPr>
          <a:xfrm>
            <a:off x="4383580" y="5307917"/>
            <a:ext cx="785985" cy="685800"/>
            <a:chOff x="468086" y="2406098"/>
            <a:chExt cx="1110063" cy="1019598"/>
          </a:xfrm>
          <a:solidFill>
            <a:schemeClr val="accent1">
              <a:lumMod val="40000"/>
              <a:lumOff val="60000"/>
            </a:schemeClr>
          </a:solidFill>
        </p:grpSpPr>
        <p:sp>
          <p:nvSpPr>
            <p:cNvPr id="288" name="Oval 287"/>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289" name="Rectangle 28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0" name="Rectangle 28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1" name="Rectangle 290"/>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2" name="Rectangle 291"/>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93" name="Curved Connector 292"/>
            <p:cNvCxnSpPr>
              <a:stCxn id="290" idx="3"/>
              <a:endCxn id="29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5" name="Curved Connector 294"/>
            <p:cNvCxnSpPr>
              <a:endCxn id="28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a:stCxn id="290" idx="3"/>
              <a:endCxn id="29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00" name="Group 299"/>
          <p:cNvGrpSpPr/>
          <p:nvPr/>
        </p:nvGrpSpPr>
        <p:grpSpPr>
          <a:xfrm>
            <a:off x="5315104" y="5307917"/>
            <a:ext cx="785985" cy="685800"/>
            <a:chOff x="468086" y="2406098"/>
            <a:chExt cx="1110063" cy="1019598"/>
          </a:xfrm>
          <a:solidFill>
            <a:schemeClr val="accent1">
              <a:lumMod val="40000"/>
              <a:lumOff val="60000"/>
            </a:schemeClr>
          </a:solidFill>
        </p:grpSpPr>
        <p:sp>
          <p:nvSpPr>
            <p:cNvPr id="301" name="Oval 300"/>
            <p:cNvSpPr/>
            <p:nvPr/>
          </p:nvSpPr>
          <p:spPr>
            <a:xfrm>
              <a:off x="468086" y="2406098"/>
              <a:ext cx="1110063" cy="1019598"/>
            </a:xfrm>
            <a:prstGeom prst="ellipse">
              <a:avLst/>
            </a:prstGeom>
            <a:solidFill>
              <a:schemeClr val="accent1">
                <a:lumMod val="7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800"/>
            </a:p>
          </p:txBody>
        </p:sp>
        <p:sp>
          <p:nvSpPr>
            <p:cNvPr id="302" name="Rectangle 30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3" name="Rectangle 302"/>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4" name="Rectangle 303"/>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5" name="Rectangle 304"/>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306" name="Curved Connector 305"/>
            <p:cNvCxnSpPr>
              <a:stCxn id="303" idx="3"/>
              <a:endCxn id="305"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7" name="Curved Connector 306"/>
            <p:cNvCxnSpPr>
              <a:endCxn id="30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a:stCxn id="303" idx="3"/>
              <a:endCxn id="304"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09" name="Right Brace 308"/>
          <p:cNvSpPr/>
          <p:nvPr/>
        </p:nvSpPr>
        <p:spPr>
          <a:xfrm rot="5400000">
            <a:off x="3579640" y="3070966"/>
            <a:ext cx="368223" cy="6194851"/>
          </a:xfrm>
          <a:prstGeom prst="rightBrace">
            <a:avLst/>
          </a:prstGeom>
          <a:ln>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310" name="TextBox 309"/>
          <p:cNvSpPr txBox="1"/>
          <p:nvPr/>
        </p:nvSpPr>
        <p:spPr>
          <a:xfrm>
            <a:off x="2429809" y="6307648"/>
            <a:ext cx="2646932"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Resource Partitions</a:t>
            </a:r>
          </a:p>
        </p:txBody>
      </p:sp>
      <p:sp>
        <p:nvSpPr>
          <p:cNvPr id="313" name="Down Arrow 312"/>
          <p:cNvSpPr/>
          <p:nvPr/>
        </p:nvSpPr>
        <p:spPr>
          <a:xfrm rot="21325308">
            <a:off x="3065578" y="2072995"/>
            <a:ext cx="385319" cy="372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4" name="Down Arrow 313"/>
          <p:cNvSpPr/>
          <p:nvPr/>
        </p:nvSpPr>
        <p:spPr>
          <a:xfrm rot="1335975">
            <a:off x="2031096" y="1960386"/>
            <a:ext cx="364063"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8" name="Down Arrow 317"/>
          <p:cNvSpPr/>
          <p:nvPr/>
        </p:nvSpPr>
        <p:spPr>
          <a:xfrm rot="19981856">
            <a:off x="4197959" y="1913613"/>
            <a:ext cx="315355"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9" name="Down Arrow 318"/>
          <p:cNvSpPr/>
          <p:nvPr/>
        </p:nvSpPr>
        <p:spPr>
          <a:xfrm>
            <a:off x="3119883" y="4748960"/>
            <a:ext cx="332174"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0" name="Down Arrow 319"/>
          <p:cNvSpPr/>
          <p:nvPr/>
        </p:nvSpPr>
        <p:spPr>
          <a:xfrm rot="1335975">
            <a:off x="2275231" y="4754087"/>
            <a:ext cx="277193"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1" name="Down Arrow 320"/>
          <p:cNvSpPr/>
          <p:nvPr/>
        </p:nvSpPr>
        <p:spPr>
          <a:xfrm rot="18946275">
            <a:off x="3904332" y="4729033"/>
            <a:ext cx="301995" cy="55082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2" name="TextBox 321"/>
          <p:cNvSpPr txBox="1"/>
          <p:nvPr/>
        </p:nvSpPr>
        <p:spPr>
          <a:xfrm>
            <a:off x="6101089" y="5476062"/>
            <a:ext cx="706877" cy="507831"/>
          </a:xfrm>
          <a:prstGeom prst="rect">
            <a:avLst/>
          </a:prstGeom>
          <a:noFill/>
        </p:spPr>
        <p:txBody>
          <a:bodyPr wrap="square" rtlCol="0">
            <a:spAutoFit/>
          </a:bodyPr>
          <a:lstStyle/>
          <a:p>
            <a:r>
              <a:rPr lang="en-US" sz="2700" b="1" dirty="0">
                <a:solidFill>
                  <a:schemeClr val="bg1"/>
                </a:solidFill>
                <a:latin typeface="Segoe UI Light" panose="020B0502040204020203" pitchFamily="34" charset="0"/>
                <a:cs typeface="Segoe UI Light" panose="020B0502040204020203" pitchFamily="34" charset="0"/>
              </a:rPr>
              <a:t>…</a:t>
            </a:r>
          </a:p>
        </p:txBody>
      </p:sp>
      <p:grpSp>
        <p:nvGrpSpPr>
          <p:cNvPr id="2" name="Group 1"/>
          <p:cNvGrpSpPr/>
          <p:nvPr/>
        </p:nvGrpSpPr>
        <p:grpSpPr>
          <a:xfrm>
            <a:off x="6095512" y="1999453"/>
            <a:ext cx="5905988" cy="4440072"/>
            <a:chOff x="12191024" y="3998906"/>
            <a:chExt cx="11811976" cy="8880144"/>
          </a:xfrm>
        </p:grpSpPr>
        <p:grpSp>
          <p:nvGrpSpPr>
            <p:cNvPr id="323" name="Group 322"/>
            <p:cNvGrpSpPr/>
            <p:nvPr/>
          </p:nvGrpSpPr>
          <p:grpSpPr>
            <a:xfrm>
              <a:off x="13793511" y="3998906"/>
              <a:ext cx="10209489" cy="8880144"/>
              <a:chOff x="14170479" y="6188874"/>
              <a:chExt cx="10209489" cy="8880144"/>
            </a:xfrm>
          </p:grpSpPr>
          <p:sp>
            <p:nvSpPr>
              <p:cNvPr id="324" name="TextBox 323"/>
              <p:cNvSpPr txBox="1"/>
              <p:nvPr/>
            </p:nvSpPr>
            <p:spPr>
              <a:xfrm>
                <a:off x="14268939" y="10575481"/>
                <a:ext cx="10111029" cy="4493537"/>
              </a:xfrm>
              <a:prstGeom prst="rect">
                <a:avLst/>
              </a:prstGeom>
              <a:noFill/>
            </p:spPr>
            <p:txBody>
              <a:bodyPr wrap="square" rtlCol="0">
                <a:spAutoFit/>
              </a:bodyPr>
              <a:lstStyle/>
              <a:p>
                <a:pPr algn="l"/>
                <a:r>
                  <a:rPr lang="en-US" sz="2000" b="1" dirty="0">
                    <a:latin typeface="Segoe UI Light" panose="020B0502040204020203" pitchFamily="34" charset="0"/>
                    <a:cs typeface="Segoe UI Light" panose="020B0502040204020203" pitchFamily="34" charset="0"/>
                  </a:rPr>
                  <a:t>Resource Partition</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A consistent, highly available, and resource governed coordination primitive</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Consists of a replica set with each replica hosting an instance of database engine</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Uniquely belongs to a tenant</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Owns a set of keys</a:t>
                </a:r>
              </a:p>
            </p:txBody>
          </p:sp>
          <p:grpSp>
            <p:nvGrpSpPr>
              <p:cNvPr id="325" name="Group 324"/>
              <p:cNvGrpSpPr/>
              <p:nvPr/>
            </p:nvGrpSpPr>
            <p:grpSpPr>
              <a:xfrm>
                <a:off x="14170479" y="6188874"/>
                <a:ext cx="9782602" cy="4360635"/>
                <a:chOff x="14170479" y="6188874"/>
                <a:chExt cx="9782602" cy="4360635"/>
              </a:xfrm>
            </p:grpSpPr>
            <p:grpSp>
              <p:nvGrpSpPr>
                <p:cNvPr id="326" name="Group 325"/>
                <p:cNvGrpSpPr/>
                <p:nvPr/>
              </p:nvGrpSpPr>
              <p:grpSpPr>
                <a:xfrm>
                  <a:off x="14170479" y="6188874"/>
                  <a:ext cx="4724402" cy="3944583"/>
                  <a:chOff x="376818" y="2357006"/>
                  <a:chExt cx="1414653" cy="1211378"/>
                </a:xfrm>
                <a:solidFill>
                  <a:schemeClr val="accent1">
                    <a:lumMod val="40000"/>
                    <a:lumOff val="60000"/>
                  </a:schemeClr>
                </a:solidFill>
              </p:grpSpPr>
              <p:sp>
                <p:nvSpPr>
                  <p:cNvPr id="335" name="Oval 334"/>
                  <p:cNvSpPr/>
                  <p:nvPr/>
                </p:nvSpPr>
                <p:spPr>
                  <a:xfrm>
                    <a:off x="376818" y="2357006"/>
                    <a:ext cx="1414653" cy="1211378"/>
                  </a:xfrm>
                  <a:prstGeom prst="ellipse">
                    <a:avLst/>
                  </a:prstGeom>
                  <a:solidFill>
                    <a:schemeClr val="accent1">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800">
                      <a:solidFill>
                        <a:schemeClr val="tx1"/>
                      </a:solidFill>
                    </a:endParaRPr>
                  </a:p>
                </p:txBody>
              </p:sp>
              <p:sp>
                <p:nvSpPr>
                  <p:cNvPr id="336" name="Rectangle 335"/>
                  <p:cNvSpPr/>
                  <p:nvPr/>
                </p:nvSpPr>
                <p:spPr>
                  <a:xfrm>
                    <a:off x="976500" y="2505458"/>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7" name="Rectangle 336"/>
                  <p:cNvSpPr/>
                  <p:nvPr/>
                </p:nvSpPr>
                <p:spPr>
                  <a:xfrm>
                    <a:off x="612238" y="2731975"/>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8" name="Rectangle 337"/>
                  <p:cNvSpPr/>
                  <p:nvPr/>
                </p:nvSpPr>
                <p:spPr>
                  <a:xfrm>
                    <a:off x="976541" y="2787503"/>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9" name="Rectangle 338"/>
                  <p:cNvSpPr/>
                  <p:nvPr/>
                </p:nvSpPr>
                <p:spPr>
                  <a:xfrm>
                    <a:off x="976500" y="3077658"/>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solidFill>
                        <a:schemeClr val="tx1"/>
                      </a:solidFill>
                    </a:endParaRPr>
                  </a:p>
                </p:txBody>
              </p:sp>
              <p:cxnSp>
                <p:nvCxnSpPr>
                  <p:cNvPr id="340" name="Curved Connector 339"/>
                  <p:cNvCxnSpPr>
                    <a:stCxn id="337" idx="3"/>
                    <a:endCxn id="339" idx="1"/>
                  </p:cNvCxnSpPr>
                  <p:nvPr/>
                </p:nvCxnSpPr>
                <p:spPr>
                  <a:xfrm>
                    <a:off x="723964" y="2845174"/>
                    <a:ext cx="252536" cy="345683"/>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1" name="Curved Connector 340"/>
                  <p:cNvCxnSpPr>
                    <a:stCxn id="337" idx="3"/>
                    <a:endCxn id="336" idx="1"/>
                  </p:cNvCxnSpPr>
                  <p:nvPr/>
                </p:nvCxnSpPr>
                <p:spPr>
                  <a:xfrm flipV="1">
                    <a:off x="723964" y="2618657"/>
                    <a:ext cx="252536" cy="226517"/>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2" name="Curved Connector 341"/>
                  <p:cNvCxnSpPr>
                    <a:stCxn id="337" idx="3"/>
                    <a:endCxn id="338" idx="1"/>
                  </p:cNvCxnSpPr>
                  <p:nvPr/>
                </p:nvCxnSpPr>
                <p:spPr>
                  <a:xfrm>
                    <a:off x="723964" y="2845174"/>
                    <a:ext cx="252577" cy="55528"/>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27" name="TextBox 326"/>
                <p:cNvSpPr txBox="1"/>
                <p:nvPr/>
              </p:nvSpPr>
              <p:spPr>
                <a:xfrm>
                  <a:off x="14385289" y="8133894"/>
                  <a:ext cx="1366144" cy="1169550"/>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Leader</a:t>
                  </a:r>
                </a:p>
              </p:txBody>
            </p:sp>
            <p:sp>
              <p:nvSpPr>
                <p:cNvPr id="328" name="TextBox 327"/>
                <p:cNvSpPr txBox="1"/>
                <p:nvPr/>
              </p:nvSpPr>
              <p:spPr>
                <a:xfrm>
                  <a:off x="16589539" y="6723488"/>
                  <a:ext cx="1839970" cy="677108"/>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Follower</a:t>
                  </a:r>
                </a:p>
              </p:txBody>
            </p:sp>
            <p:sp>
              <p:nvSpPr>
                <p:cNvPr id="329" name="TextBox 328"/>
                <p:cNvSpPr txBox="1"/>
                <p:nvPr/>
              </p:nvSpPr>
              <p:spPr>
                <a:xfrm>
                  <a:off x="16613545" y="7503706"/>
                  <a:ext cx="1839970" cy="677108"/>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Follower</a:t>
                  </a:r>
                </a:p>
              </p:txBody>
            </p:sp>
            <p:sp>
              <p:nvSpPr>
                <p:cNvPr id="330" name="TextBox 329"/>
                <p:cNvSpPr txBox="1"/>
                <p:nvPr/>
              </p:nvSpPr>
              <p:spPr>
                <a:xfrm>
                  <a:off x="16589539" y="8362306"/>
                  <a:ext cx="2202412" cy="677108"/>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Forwarder</a:t>
                  </a:r>
                </a:p>
              </p:txBody>
            </p:sp>
            <p:sp>
              <p:nvSpPr>
                <p:cNvPr id="331" name="TextBox 330"/>
                <p:cNvSpPr txBox="1"/>
                <p:nvPr/>
              </p:nvSpPr>
              <p:spPr>
                <a:xfrm>
                  <a:off x="15261041" y="9366803"/>
                  <a:ext cx="2195108" cy="677108"/>
                </a:xfrm>
                <a:prstGeom prst="rect">
                  <a:avLst/>
                </a:prstGeom>
                <a:noFill/>
              </p:spPr>
              <p:txBody>
                <a:bodyPr wrap="square" rtlCol="0">
                  <a:spAutoFit/>
                </a:bodyPr>
                <a:lstStyle/>
                <a:p>
                  <a:r>
                    <a:rPr lang="en-US" sz="1600" dirty="0">
                      <a:solidFill>
                        <a:schemeClr val="bg1"/>
                      </a:solidFill>
                      <a:latin typeface="Segoe UI Light" panose="020B0502040204020203" pitchFamily="34" charset="0"/>
                      <a:cs typeface="Segoe UI Light" panose="020B0502040204020203" pitchFamily="34" charset="0"/>
                    </a:rPr>
                    <a:t>Replica set</a:t>
                  </a:r>
                </a:p>
              </p:txBody>
            </p:sp>
            <p:sp>
              <p:nvSpPr>
                <p:cNvPr id="332" name="Right Brace 331"/>
                <p:cNvSpPr/>
                <p:nvPr/>
              </p:nvSpPr>
              <p:spPr>
                <a:xfrm rot="5400000">
                  <a:off x="16011031" y="8035038"/>
                  <a:ext cx="720890" cy="263853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cxnSp>
              <p:nvCxnSpPr>
                <p:cNvPr id="333" name="Curved Connector 332"/>
                <p:cNvCxnSpPr/>
                <p:nvPr/>
              </p:nvCxnSpPr>
              <p:spPr>
                <a:xfrm>
                  <a:off x="16517124" y="9036818"/>
                  <a:ext cx="3732888" cy="92122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334" name="TextBox 333"/>
                <p:cNvSpPr txBox="1"/>
                <p:nvPr/>
              </p:nvSpPr>
              <p:spPr>
                <a:xfrm>
                  <a:off x="20150965" y="9379959"/>
                  <a:ext cx="3802116" cy="1169550"/>
                </a:xfrm>
                <a:prstGeom prst="rect">
                  <a:avLst/>
                </a:prstGeom>
                <a:noFill/>
              </p:spPr>
              <p:txBody>
                <a:bodyPr wrap="square" rtlCol="0">
                  <a:spAutoFit/>
                </a:bodyPr>
                <a:lstStyle/>
                <a:p>
                  <a:pPr algn="l"/>
                  <a:r>
                    <a:rPr lang="en-US" sz="1600" dirty="0">
                      <a:latin typeface="Segoe UI Light" panose="020B0502040204020203" pitchFamily="34" charset="0"/>
                      <a:cs typeface="Segoe UI Light" panose="020B0502040204020203" pitchFamily="34" charset="0"/>
                    </a:rPr>
                    <a:t>To a remote resource partition(s)</a:t>
                  </a:r>
                </a:p>
              </p:txBody>
            </p:sp>
          </p:grpSp>
        </p:grpSp>
        <p:cxnSp>
          <p:nvCxnSpPr>
            <p:cNvPr id="9" name="Straight Arrow Connector 8"/>
            <p:cNvCxnSpPr/>
            <p:nvPr/>
          </p:nvCxnSpPr>
          <p:spPr>
            <a:xfrm flipV="1">
              <a:off x="12191024" y="7374577"/>
              <a:ext cx="2013862" cy="2912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2570409" y="1702522"/>
            <a:ext cx="1315291" cy="369332"/>
          </a:xfrm>
          <a:prstGeom prst="rect">
            <a:avLst/>
          </a:prstGeom>
          <a:noFill/>
          <a:ln>
            <a:noFill/>
          </a:ln>
        </p:spPr>
        <p:txBody>
          <a:bodyPr wrap="square" rtlCol="0">
            <a:spAutoFit/>
          </a:bodyPr>
          <a:lstStyle/>
          <a:p>
            <a:pPr algn="ctr"/>
            <a:r>
              <a:rPr lang="en-US" dirty="0">
                <a:latin typeface="Segoe UI Light" panose="020B0502040204020203" pitchFamily="34" charset="0"/>
                <a:cs typeface="Segoe UI Light" panose="020B0502040204020203" pitchFamily="34" charset="0"/>
              </a:rPr>
              <a:t>Tenants</a:t>
            </a:r>
          </a:p>
        </p:txBody>
      </p:sp>
      <p:grpSp>
        <p:nvGrpSpPr>
          <p:cNvPr id="137" name="Group 136"/>
          <p:cNvGrpSpPr/>
          <p:nvPr/>
        </p:nvGrpSpPr>
        <p:grpSpPr>
          <a:xfrm>
            <a:off x="2174291" y="817844"/>
            <a:ext cx="2189436" cy="911744"/>
            <a:chOff x="8662987" y="4396646"/>
            <a:chExt cx="2370335" cy="994781"/>
          </a:xfrm>
        </p:grpSpPr>
        <p:sp>
          <p:nvSpPr>
            <p:cNvPr id="138" name="Freeform 137"/>
            <p:cNvSpPr>
              <a:spLocks/>
            </p:cNvSpPr>
            <p:nvPr/>
          </p:nvSpPr>
          <p:spPr bwMode="auto">
            <a:xfrm>
              <a:off x="958730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7" name="Freeform 186"/>
            <p:cNvSpPr>
              <a:spLocks/>
            </p:cNvSpPr>
            <p:nvPr/>
          </p:nvSpPr>
          <p:spPr bwMode="auto">
            <a:xfrm>
              <a:off x="91155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8" name="Freeform 187"/>
            <p:cNvSpPr>
              <a:spLocks/>
            </p:cNvSpPr>
            <p:nvPr/>
          </p:nvSpPr>
          <p:spPr bwMode="auto">
            <a:xfrm>
              <a:off x="10075934"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189" name="Freeform 188"/>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0" name="Freeform 189"/>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191" name="Group 190"/>
            <p:cNvGrpSpPr/>
            <p:nvPr/>
          </p:nvGrpSpPr>
          <p:grpSpPr>
            <a:xfrm>
              <a:off x="9646658" y="4819932"/>
              <a:ext cx="326294" cy="521835"/>
              <a:chOff x="9870594" y="4096783"/>
              <a:chExt cx="987037" cy="1578550"/>
            </a:xfrm>
          </p:grpSpPr>
          <p:sp>
            <p:nvSpPr>
              <p:cNvPr id="196" name="Rectangle: Rounded Corners 10"/>
              <p:cNvSpPr/>
              <p:nvPr/>
            </p:nvSpPr>
            <p:spPr>
              <a:xfrm>
                <a:off x="9870594" y="4096783"/>
                <a:ext cx="987037" cy="1578550"/>
              </a:xfrm>
              <a:prstGeom prst="roundRect">
                <a:avLst>
                  <a:gd name="adj" fmla="val 75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grpSp>
            <p:nvGrpSpPr>
              <p:cNvPr id="197" name="Group 196"/>
              <p:cNvGrpSpPr/>
              <p:nvPr/>
            </p:nvGrpSpPr>
            <p:grpSpPr>
              <a:xfrm>
                <a:off x="10040340" y="4272898"/>
                <a:ext cx="647543" cy="188007"/>
                <a:chOff x="10040340" y="4272898"/>
                <a:chExt cx="647543" cy="188007"/>
              </a:xfrm>
            </p:grpSpPr>
            <p:sp>
              <p:nvSpPr>
                <p:cNvPr id="204" name="Rectangle: Rounded Corners 18"/>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5" name="Oval 204"/>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8" name="Group 197"/>
              <p:cNvGrpSpPr/>
              <p:nvPr/>
            </p:nvGrpSpPr>
            <p:grpSpPr>
              <a:xfrm>
                <a:off x="10040340" y="4533545"/>
                <a:ext cx="647543" cy="188007"/>
                <a:chOff x="10040340" y="4272898"/>
                <a:chExt cx="647543" cy="188007"/>
              </a:xfrm>
            </p:grpSpPr>
            <p:sp>
              <p:nvSpPr>
                <p:cNvPr id="202" name="Rectangle: Rounded Corners 16"/>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3" name="Oval 202"/>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9" name="Group 198"/>
              <p:cNvGrpSpPr/>
              <p:nvPr/>
            </p:nvGrpSpPr>
            <p:grpSpPr>
              <a:xfrm>
                <a:off x="10040340" y="4786108"/>
                <a:ext cx="647543" cy="188007"/>
                <a:chOff x="10040340" y="4272898"/>
                <a:chExt cx="647543" cy="188007"/>
              </a:xfrm>
            </p:grpSpPr>
            <p:sp>
              <p:nvSpPr>
                <p:cNvPr id="200" name="Rectangle: Rounded Corners 1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1" name="Oval 20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sp>
          <p:nvSpPr>
            <p:cNvPr id="192" name="Freeform 191"/>
            <p:cNvSpPr>
              <a:spLocks/>
            </p:cNvSpPr>
            <p:nvPr/>
          </p:nvSpPr>
          <p:spPr bwMode="auto">
            <a:xfrm>
              <a:off x="86629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3" name="Freeform 192"/>
            <p:cNvSpPr>
              <a:spLocks/>
            </p:cNvSpPr>
            <p:nvPr/>
          </p:nvSpPr>
          <p:spPr bwMode="auto">
            <a:xfrm>
              <a:off x="8864723"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4" name="Freeform 193"/>
            <p:cNvSpPr>
              <a:spLocks/>
            </p:cNvSpPr>
            <p:nvPr/>
          </p:nvSpPr>
          <p:spPr bwMode="auto">
            <a:xfrm>
              <a:off x="10657610"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195" name="Freeform 194"/>
            <p:cNvSpPr>
              <a:spLocks/>
            </p:cNvSpPr>
            <p:nvPr/>
          </p:nvSpPr>
          <p:spPr bwMode="auto">
            <a:xfrm>
              <a:off x="10366535"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sp>
        <p:nvSpPr>
          <p:cNvPr id="142" name="Title 2">
            <a:extLst>
              <a:ext uri="{FF2B5EF4-FFF2-40B4-BE49-F238E27FC236}">
                <a16:creationId xmlns:a16="http://schemas.microsoft.com/office/drawing/2014/main" id="{17F507F2-1CD1-4A9A-B147-5FEC8940AC1E}"/>
              </a:ext>
            </a:extLst>
          </p:cNvPr>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System design (</a:t>
            </a:r>
            <a:r>
              <a:rPr lang="en-US" sz="3000" dirty="0"/>
              <a:t>logical</a:t>
            </a: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a:t>
            </a:r>
          </a:p>
        </p:txBody>
      </p:sp>
    </p:spTree>
    <p:custDataLst>
      <p:tags r:id="rId1"/>
    </p:custDataLst>
    <p:extLst>
      <p:ext uri="{BB962C8B-B14F-4D97-AF65-F5344CB8AC3E}">
        <p14:creationId xmlns:p14="http://schemas.microsoft.com/office/powerpoint/2010/main" val="351892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itle 2"/>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System topology (behind the scenes)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9364" y="1056772"/>
            <a:ext cx="8613272" cy="4744456"/>
          </a:xfrm>
          <a:prstGeom prst="rect">
            <a:avLst/>
          </a:prstGeom>
          <a:solidFill>
            <a:schemeClr val="bg1"/>
          </a:solidFill>
        </p:spPr>
      </p:pic>
    </p:spTree>
    <p:extLst>
      <p:ext uri="{BB962C8B-B14F-4D97-AF65-F5344CB8AC3E}">
        <p14:creationId xmlns:p14="http://schemas.microsoft.com/office/powerpoint/2010/main" val="905441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Global Distribution</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100605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7636" y="4861102"/>
            <a:ext cx="643641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What sets Azure Cosmos DB apart</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115150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Why Global Distribution</a:t>
            </a:r>
          </a:p>
        </p:txBody>
      </p:sp>
      <p:sp>
        <p:nvSpPr>
          <p:cNvPr id="6" name="TextBox 5"/>
          <p:cNvSpPr txBox="1"/>
          <p:nvPr/>
        </p:nvSpPr>
        <p:spPr>
          <a:xfrm>
            <a:off x="5711514" y="2050410"/>
            <a:ext cx="55660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 Availability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Automatic and Manuel Failover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Multi-homing API removes need for app redeployment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600" b="1" dirty="0">
                <a:solidFill>
                  <a:prstClr val="black">
                    <a:lumMod val="75000"/>
                    <a:lumOff val="25000"/>
                  </a:prstClr>
                </a:solidFill>
                <a:latin typeface="Segoe UI Light" panose="020B0502040204020203" pitchFamily="34" charset="0"/>
                <a:cs typeface="Segoe UI Light" panose="020B0502040204020203" pitchFamily="34" charset="0"/>
              </a:rPr>
              <a:t>Low Latency (anywhere in the world)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Packets cannot move fast than the speed of light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Sending a packet across the world under ideal network conditions takes 100’s of milliseconds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You can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cheat</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the speed of light – using data locality</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CDN’s solved this for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static</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content</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Azure Cosmos DB solves this for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dynamic</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content</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168" y="1956832"/>
            <a:ext cx="4362875" cy="2401902"/>
          </a:xfrm>
          <a:prstGeom prst="rect">
            <a:avLst/>
          </a:prstGeom>
        </p:spPr>
      </p:pic>
    </p:spTree>
    <p:extLst>
      <p:ext uri="{BB962C8B-B14F-4D97-AF65-F5344CB8AC3E}">
        <p14:creationId xmlns:p14="http://schemas.microsoft.com/office/powerpoint/2010/main" val="316136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5764C-9524-4FE1-BE21-8112C1773A9F}"/>
              </a:ext>
            </a:extLst>
          </p:cNvPr>
          <p:cNvPicPr>
            <a:picLocks noChangeAspect="1"/>
          </p:cNvPicPr>
          <p:nvPr/>
        </p:nvPicPr>
        <p:blipFill>
          <a:blip r:embed="rId2"/>
          <a:stretch>
            <a:fillRect/>
          </a:stretch>
        </p:blipFill>
        <p:spPr>
          <a:xfrm>
            <a:off x="996733" y="0"/>
            <a:ext cx="10198533" cy="6858000"/>
          </a:xfrm>
          <a:prstGeom prst="rect">
            <a:avLst/>
          </a:prstGeom>
        </p:spPr>
      </p:pic>
    </p:spTree>
    <p:extLst>
      <p:ext uri="{BB962C8B-B14F-4D97-AF65-F5344CB8AC3E}">
        <p14:creationId xmlns:p14="http://schemas.microsoft.com/office/powerpoint/2010/main" val="559699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3DE25-6EF9-4062-8CC8-C463C4C78B17}"/>
              </a:ext>
            </a:extLst>
          </p:cNvPr>
          <p:cNvPicPr>
            <a:picLocks noChangeAspect="1"/>
          </p:cNvPicPr>
          <p:nvPr/>
        </p:nvPicPr>
        <p:blipFill>
          <a:blip r:embed="rId2"/>
          <a:stretch>
            <a:fillRect/>
          </a:stretch>
        </p:blipFill>
        <p:spPr>
          <a:xfrm>
            <a:off x="996733" y="0"/>
            <a:ext cx="10198533" cy="68580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7553093" y="3501483"/>
            <a:ext cx="327102" cy="275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68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1869F-0CA9-4745-803F-F973A690E6D6}"/>
              </a:ext>
            </a:extLst>
          </p:cNvPr>
          <p:cNvPicPr>
            <a:picLocks noChangeAspect="1"/>
          </p:cNvPicPr>
          <p:nvPr/>
        </p:nvPicPr>
        <p:blipFill>
          <a:blip r:embed="rId2"/>
          <a:stretch>
            <a:fillRect/>
          </a:stretch>
        </p:blipFill>
        <p:spPr>
          <a:xfrm>
            <a:off x="991546" y="0"/>
            <a:ext cx="10208907" cy="68580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7553093" y="3501483"/>
            <a:ext cx="327102" cy="275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441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2"/>
          <a:stretch>
            <a:fillRect/>
          </a:stretch>
        </p:blipFill>
        <p:spPr>
          <a:xfrm>
            <a:off x="980897" y="0"/>
            <a:ext cx="10230205" cy="6858000"/>
          </a:xfrm>
          <a:prstGeom prst="rect">
            <a:avLst/>
          </a:prstGeom>
        </p:spPr>
      </p:pic>
    </p:spTree>
    <p:extLst>
      <p:ext uri="{BB962C8B-B14F-4D97-AF65-F5344CB8AC3E}">
        <p14:creationId xmlns:p14="http://schemas.microsoft.com/office/powerpoint/2010/main" val="1570117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2"/>
          <a:stretch>
            <a:fillRect/>
          </a:stretch>
        </p:blipFill>
        <p:spPr>
          <a:xfrm>
            <a:off x="980897" y="0"/>
            <a:ext cx="10230205" cy="6858000"/>
          </a:xfrm>
          <a:prstGeom prst="rect">
            <a:avLst/>
          </a:prstGeom>
        </p:spPr>
      </p:pic>
      <p:sp>
        <p:nvSpPr>
          <p:cNvPr id="2" name="Flowchart: Alternate Process 1">
            <a:extLst>
              <a:ext uri="{FF2B5EF4-FFF2-40B4-BE49-F238E27FC236}">
                <a16:creationId xmlns:a16="http://schemas.microsoft.com/office/drawing/2014/main" id="{D3CA9CD3-AE14-4BEE-961F-25A7A6FBF8A3}"/>
              </a:ext>
            </a:extLst>
          </p:cNvPr>
          <p:cNvSpPr/>
          <p:nvPr/>
        </p:nvSpPr>
        <p:spPr>
          <a:xfrm>
            <a:off x="4505093" y="594732"/>
            <a:ext cx="765717" cy="371707"/>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015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667" y="348371"/>
            <a:ext cx="6426071" cy="426815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641" y="3872596"/>
            <a:ext cx="9036121" cy="2347221"/>
          </a:xfrm>
          <a:prstGeom prst="rect">
            <a:avLst/>
          </a:prstGeom>
          <a:ln>
            <a:solidFill>
              <a:srgbClr val="FF0000"/>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861" y="2077854"/>
            <a:ext cx="592667" cy="575733"/>
          </a:xfrm>
          <a:prstGeom prst="rect">
            <a:avLst/>
          </a:prstGeom>
          <a:ln w="19050">
            <a:solidFill>
              <a:srgbClr val="FF000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6646" y="2906255"/>
            <a:ext cx="474133" cy="508000"/>
          </a:xfrm>
          <a:prstGeom prst="rect">
            <a:avLst/>
          </a:prstGeom>
          <a:ln w="19050">
            <a:solidFill>
              <a:srgbClr val="FF0000"/>
            </a:solidFill>
          </a:ln>
        </p:spPr>
      </p:pic>
      <p:cxnSp>
        <p:nvCxnSpPr>
          <p:cNvPr id="9" name="Curved Connector 8"/>
          <p:cNvCxnSpPr>
            <a:endCxn id="7" idx="0"/>
          </p:cNvCxnSpPr>
          <p:nvPr/>
        </p:nvCxnSpPr>
        <p:spPr>
          <a:xfrm>
            <a:off x="3344336" y="2365721"/>
            <a:ext cx="5039376" cy="540535"/>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6" idx="2"/>
          </p:cNvCxnSpPr>
          <p:nvPr/>
        </p:nvCxnSpPr>
        <p:spPr>
          <a:xfrm rot="10800000">
            <a:off x="2985195" y="2653589"/>
            <a:ext cx="5161451" cy="50666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46144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667" y="348371"/>
            <a:ext cx="6426071" cy="42681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861" y="2077854"/>
            <a:ext cx="592667" cy="575733"/>
          </a:xfrm>
          <a:prstGeom prst="rect">
            <a:avLst/>
          </a:prstGeom>
          <a:ln w="19050">
            <a:solidFill>
              <a:srgbClr val="FF0000"/>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232" y="1644535"/>
            <a:ext cx="474133" cy="508000"/>
          </a:xfrm>
          <a:prstGeom prst="rect">
            <a:avLst/>
          </a:prstGeom>
          <a:ln w="19050">
            <a:solidFill>
              <a:srgbClr val="FF0000"/>
            </a:solidFill>
          </a:ln>
        </p:spPr>
      </p:pic>
      <p:cxnSp>
        <p:nvCxnSpPr>
          <p:cNvPr id="9" name="Curved Connector 8"/>
          <p:cNvCxnSpPr>
            <a:stCxn id="6" idx="0"/>
            <a:endCxn id="7" idx="1"/>
          </p:cNvCxnSpPr>
          <p:nvPr/>
        </p:nvCxnSpPr>
        <p:spPr>
          <a:xfrm rot="5400000" flipH="1" flipV="1">
            <a:off x="3120055" y="1763676"/>
            <a:ext cx="179319" cy="449037"/>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2"/>
            <a:endCxn id="6" idx="3"/>
          </p:cNvCxnSpPr>
          <p:nvPr/>
        </p:nvCxnSpPr>
        <p:spPr>
          <a:xfrm rot="5400000">
            <a:off x="3369822" y="2064241"/>
            <a:ext cx="213185" cy="38977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641" y="3882017"/>
            <a:ext cx="9036121" cy="2395624"/>
          </a:xfrm>
          <a:prstGeom prst="rect">
            <a:avLst/>
          </a:prstGeom>
          <a:ln>
            <a:solidFill>
              <a:srgbClr val="FF0000"/>
            </a:solidFill>
          </a:ln>
        </p:spPr>
      </p:pic>
    </p:spTree>
    <p:extLst>
      <p:ext uri="{BB962C8B-B14F-4D97-AF65-F5344CB8AC3E}">
        <p14:creationId xmlns:p14="http://schemas.microsoft.com/office/powerpoint/2010/main" val="222066041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2"/>
          <a:stretch>
            <a:fillRect/>
          </a:stretch>
        </p:blipFill>
        <p:spPr>
          <a:xfrm>
            <a:off x="1295400" y="0"/>
            <a:ext cx="9601200" cy="6858000"/>
          </a:xfrm>
          <a:prstGeom prst="rect">
            <a:avLst/>
          </a:prstGeom>
        </p:spPr>
      </p:pic>
    </p:spTree>
    <p:extLst>
      <p:ext uri="{BB962C8B-B14F-4D97-AF65-F5344CB8AC3E}">
        <p14:creationId xmlns:p14="http://schemas.microsoft.com/office/powerpoint/2010/main" val="3563471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2"/>
          <a:stretch>
            <a:fillRect/>
          </a:stretch>
        </p:blipFill>
        <p:spPr>
          <a:xfrm>
            <a:off x="1295400" y="0"/>
            <a:ext cx="9601200" cy="6858000"/>
          </a:xfrm>
          <a:prstGeom prst="rect">
            <a:avLst/>
          </a:prstGeom>
        </p:spPr>
      </p:pic>
      <p:sp>
        <p:nvSpPr>
          <p:cNvPr id="3" name="Flowchart: Alternate Process 2">
            <a:extLst>
              <a:ext uri="{FF2B5EF4-FFF2-40B4-BE49-F238E27FC236}">
                <a16:creationId xmlns:a16="http://schemas.microsoft.com/office/drawing/2014/main" id="{44C7C6DF-36DF-4D79-8A33-9C3917864569}"/>
              </a:ext>
            </a:extLst>
          </p:cNvPr>
          <p:cNvSpPr/>
          <p:nvPr/>
        </p:nvSpPr>
        <p:spPr>
          <a:xfrm>
            <a:off x="1553737" y="3429000"/>
            <a:ext cx="9196039" cy="3429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458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Turnkey Global Distribution</a:t>
            </a:r>
          </a:p>
        </p:txBody>
      </p:sp>
      <p:sp>
        <p:nvSpPr>
          <p:cNvPr id="6" name="TextBox 5"/>
          <p:cNvSpPr txBox="1"/>
          <p:nvPr/>
        </p:nvSpPr>
        <p:spPr>
          <a:xfrm>
            <a:off x="5711515" y="2050410"/>
            <a:ext cx="507242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Worldwide presence as a Foundational Azure service</a:t>
            </a:r>
            <a:b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multi-region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Multi-homing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Manual and automatic failovers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Designed for High Availability</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168" y="1956832"/>
            <a:ext cx="4362875" cy="2401902"/>
          </a:xfrm>
          <a:prstGeom prst="rect">
            <a:avLst/>
          </a:prstGeom>
        </p:spPr>
      </p:pic>
    </p:spTree>
    <p:extLst>
      <p:ext uri="{BB962C8B-B14F-4D97-AF65-F5344CB8AC3E}">
        <p14:creationId xmlns:p14="http://schemas.microsoft.com/office/powerpoint/2010/main" val="390868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84A9F6-2015-46F7-AC7C-F0DAED9AA693}"/>
              </a:ext>
            </a:extLst>
          </p:cNvPr>
          <p:cNvPicPr>
            <a:picLocks noChangeAspect="1"/>
          </p:cNvPicPr>
          <p:nvPr/>
        </p:nvPicPr>
        <p:blipFill>
          <a:blip r:embed="rId2"/>
          <a:stretch>
            <a:fillRect/>
          </a:stretch>
        </p:blipFill>
        <p:spPr>
          <a:xfrm>
            <a:off x="1242208" y="0"/>
            <a:ext cx="9707584" cy="6858000"/>
          </a:xfrm>
          <a:prstGeom prst="rect">
            <a:avLst/>
          </a:prstGeom>
        </p:spPr>
      </p:pic>
      <p:sp>
        <p:nvSpPr>
          <p:cNvPr id="5" name="Flowchart: Alternate Process 4">
            <a:extLst>
              <a:ext uri="{FF2B5EF4-FFF2-40B4-BE49-F238E27FC236}">
                <a16:creationId xmlns:a16="http://schemas.microsoft.com/office/drawing/2014/main" id="{A85986CE-BBFB-4479-9CC6-124A77576764}"/>
              </a:ext>
            </a:extLst>
          </p:cNvPr>
          <p:cNvSpPr/>
          <p:nvPr/>
        </p:nvSpPr>
        <p:spPr>
          <a:xfrm>
            <a:off x="1553737" y="3429000"/>
            <a:ext cx="9196039" cy="3429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AF625F-F106-46F3-A3FD-84F119F31554}"/>
              </a:ext>
            </a:extLst>
          </p:cNvPr>
          <p:cNvSpPr txBox="1"/>
          <p:nvPr/>
        </p:nvSpPr>
        <p:spPr>
          <a:xfrm>
            <a:off x="7051964" y="1028971"/>
            <a:ext cx="4787769"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Note: For multi-master enabled accounts – </a:t>
            </a:r>
          </a:p>
          <a:p>
            <a:r>
              <a:rPr lang="en-US" dirty="0"/>
              <a:t>The priority list indicates which is the designated “hub” region for resolving write conflicts.</a:t>
            </a:r>
          </a:p>
        </p:txBody>
      </p:sp>
    </p:spTree>
    <p:extLst>
      <p:ext uri="{BB962C8B-B14F-4D97-AF65-F5344CB8AC3E}">
        <p14:creationId xmlns:p14="http://schemas.microsoft.com/office/powerpoint/2010/main" val="4150201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4596D9-4626-4780-90B8-ADD5D6C747E5}"/>
              </a:ext>
            </a:extLst>
          </p:cNvPr>
          <p:cNvPicPr>
            <a:picLocks noChangeAspect="1"/>
          </p:cNvPicPr>
          <p:nvPr/>
        </p:nvPicPr>
        <p:blipFill>
          <a:blip r:embed="rId2"/>
          <a:stretch>
            <a:fillRect/>
          </a:stretch>
        </p:blipFill>
        <p:spPr>
          <a:xfrm>
            <a:off x="1514475" y="1385887"/>
            <a:ext cx="9163050" cy="4086225"/>
          </a:xfrm>
          <a:prstGeom prst="rect">
            <a:avLst/>
          </a:prstGeom>
        </p:spPr>
      </p:pic>
      <p:sp>
        <p:nvSpPr>
          <p:cNvPr id="5" name="Flowchart: Alternate Process 4">
            <a:extLst>
              <a:ext uri="{FF2B5EF4-FFF2-40B4-BE49-F238E27FC236}">
                <a16:creationId xmlns:a16="http://schemas.microsoft.com/office/drawing/2014/main" id="{D1B9E606-A870-4096-A1DE-194ECFFF8C0D}"/>
              </a:ext>
            </a:extLst>
          </p:cNvPr>
          <p:cNvSpPr/>
          <p:nvPr/>
        </p:nvSpPr>
        <p:spPr>
          <a:xfrm>
            <a:off x="1514475" y="4215161"/>
            <a:ext cx="9196039" cy="959005"/>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151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18280-7490-4A07-8779-6519AF5440AD}"/>
              </a:ext>
            </a:extLst>
          </p:cNvPr>
          <p:cNvPicPr>
            <a:picLocks noChangeAspect="1"/>
          </p:cNvPicPr>
          <p:nvPr/>
        </p:nvPicPr>
        <p:blipFill>
          <a:blip r:embed="rId2"/>
          <a:stretch>
            <a:fillRect/>
          </a:stretch>
        </p:blipFill>
        <p:spPr>
          <a:xfrm>
            <a:off x="3244075" y="0"/>
            <a:ext cx="5703849" cy="6858000"/>
          </a:xfrm>
          <a:prstGeom prst="rect">
            <a:avLst/>
          </a:prstGeom>
        </p:spPr>
      </p:pic>
    </p:spTree>
    <p:extLst>
      <p:ext uri="{BB962C8B-B14F-4D97-AF65-F5344CB8AC3E}">
        <p14:creationId xmlns:p14="http://schemas.microsoft.com/office/powerpoint/2010/main" val="3109954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Consistency</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95743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Segoe UI Light" panose="020B0502040204020203" pitchFamily="34" charset="0"/>
                <a:cs typeface="Segoe UI Light" panose="020B0502040204020203" pitchFamily="34" charset="0"/>
              </a:rPr>
              <a:t>A</a:t>
            </a:r>
            <a:r>
              <a:rPr lang="en-US" sz="3529" b="1" u="sng" dirty="0">
                <a:solidFill>
                  <a:srgbClr val="00B0F0"/>
                </a:solidFill>
                <a:latin typeface="Segoe UI Light" panose="020B0502040204020203" pitchFamily="34" charset="0"/>
                <a:cs typeface="Segoe UI Light" panose="020B0502040204020203" pitchFamily="34" charset="0"/>
              </a:rPr>
              <a:t>C</a:t>
            </a:r>
            <a:r>
              <a:rPr lang="en-US" sz="3529" dirty="0">
                <a:solidFill>
                  <a:srgbClr val="00B0F0"/>
                </a:solidFill>
                <a:latin typeface="Segoe UI Light" panose="020B0502040204020203" pitchFamily="34" charset="0"/>
                <a:cs typeface="Segoe UI Light" panose="020B0502040204020203" pitchFamily="34" charset="0"/>
              </a:rPr>
              <a:t>ID != </a:t>
            </a:r>
            <a:r>
              <a:rPr lang="en-US" sz="3529" b="1" u="sng" dirty="0">
                <a:solidFill>
                  <a:srgbClr val="00B0F0"/>
                </a:solidFill>
                <a:latin typeface="Segoe UI Light" panose="020B0502040204020203" pitchFamily="34" charset="0"/>
                <a:cs typeface="Segoe UI Light" panose="020B0502040204020203" pitchFamily="34" charset="0"/>
              </a:rPr>
              <a:t>C</a:t>
            </a:r>
            <a:r>
              <a:rPr lang="en-US" sz="3529" dirty="0">
                <a:solidFill>
                  <a:srgbClr val="00B0F0"/>
                </a:solidFill>
                <a:latin typeface="Segoe UI Light" panose="020B0502040204020203" pitchFamily="34" charset="0"/>
                <a:cs typeface="Segoe UI Light" panose="020B0502040204020203" pitchFamily="34" charset="0"/>
              </a:rPr>
              <a:t>AP</a:t>
            </a:r>
            <a:endParaRPr lang="en-US" sz="3529" u="sng"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Consistency w.r.t. Transactions is </a:t>
            </a:r>
            <a:r>
              <a:rPr lang="en-US" sz="1765" b="1" u="sng" dirty="0">
                <a:solidFill>
                  <a:srgbClr val="505050"/>
                </a:solidFill>
                <a:latin typeface="Segoe UI"/>
              </a:rPr>
              <a:t>NOT</a:t>
            </a:r>
            <a:r>
              <a:rPr lang="en-US" sz="1765" dirty="0">
                <a:solidFill>
                  <a:srgbClr val="505050"/>
                </a:solidFill>
                <a:latin typeface="Segoe UI"/>
              </a:rPr>
              <a:t> the same thing as Consistency w.r.t. Replication.</a:t>
            </a:r>
            <a:endParaRPr lang="en-US" sz="1961" dirty="0">
              <a:solidFill>
                <a:srgbClr val="D83B01"/>
              </a:solidFill>
              <a:latin typeface="Segoe UI Light" panose="020B0502040204020203" pitchFamily="34" charset="0"/>
              <a:cs typeface="Segoe UI Light" panose="020B0502040204020203" pitchFamily="34" charset="0"/>
            </a:endParaRPr>
          </a:p>
        </p:txBody>
      </p:sp>
      <p:cxnSp>
        <p:nvCxnSpPr>
          <p:cNvPr id="6" name="Straight Arrow Connector 5">
            <a:extLst>
              <a:ext uri="{FF2B5EF4-FFF2-40B4-BE49-F238E27FC236}">
                <a16:creationId xmlns:a16="http://schemas.microsoft.com/office/drawing/2014/main" id="{57F8303C-5334-4233-B238-35BB36ED40D5}"/>
              </a:ext>
            </a:extLst>
          </p:cNvPr>
          <p:cNvCxnSpPr/>
          <p:nvPr/>
        </p:nvCxnSpPr>
        <p:spPr>
          <a:xfrm flipV="1">
            <a:off x="4279900" y="3981450"/>
            <a:ext cx="50800" cy="69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C367C3F-624A-4F6D-A050-A10D5CD8AB7A}"/>
              </a:ext>
            </a:extLst>
          </p:cNvPr>
          <p:cNvCxnSpPr/>
          <p:nvPr/>
        </p:nvCxnSpPr>
        <p:spPr>
          <a:xfrm flipV="1">
            <a:off x="9779000" y="4083050"/>
            <a:ext cx="76200" cy="66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071CA0-C368-4ABF-BA50-03BD12B3296E}"/>
              </a:ext>
            </a:extLst>
          </p:cNvPr>
          <p:cNvSpPr txBox="1"/>
          <p:nvPr/>
        </p:nvSpPr>
        <p:spPr>
          <a:xfrm>
            <a:off x="1779032" y="4772283"/>
            <a:ext cx="4780518" cy="646331"/>
          </a:xfrm>
          <a:prstGeom prst="rect">
            <a:avLst/>
          </a:prstGeom>
          <a:noFill/>
        </p:spPr>
        <p:txBody>
          <a:bodyPr wrap="square" rtlCol="0">
            <a:spAutoFit/>
          </a:bodyPr>
          <a:lstStyle/>
          <a:p>
            <a:r>
              <a:rPr lang="en-US" i="1" dirty="0"/>
              <a:t>this is about moving from one valid state to another for a single given </a:t>
            </a:r>
            <a:r>
              <a:rPr lang="en-US" i="1" dirty="0" err="1"/>
              <a:t>tx</a:t>
            </a:r>
            <a:endParaRPr lang="en-US" i="1" dirty="0"/>
          </a:p>
        </p:txBody>
      </p:sp>
      <p:sp>
        <p:nvSpPr>
          <p:cNvPr id="10" name="TextBox 9">
            <a:extLst>
              <a:ext uri="{FF2B5EF4-FFF2-40B4-BE49-F238E27FC236}">
                <a16:creationId xmlns:a16="http://schemas.microsoft.com/office/drawing/2014/main" id="{8997133E-6AA6-47A9-80B2-8C0A0CCCFB0B}"/>
              </a:ext>
            </a:extLst>
          </p:cNvPr>
          <p:cNvSpPr txBox="1"/>
          <p:nvPr/>
        </p:nvSpPr>
        <p:spPr>
          <a:xfrm>
            <a:off x="7661275" y="4774347"/>
            <a:ext cx="4235450" cy="646331"/>
          </a:xfrm>
          <a:prstGeom prst="rect">
            <a:avLst/>
          </a:prstGeom>
          <a:noFill/>
        </p:spPr>
        <p:txBody>
          <a:bodyPr wrap="square" rtlCol="0">
            <a:spAutoFit/>
          </a:bodyPr>
          <a:lstStyle/>
          <a:p>
            <a:r>
              <a:rPr lang="en-US" i="1" dirty="0"/>
              <a:t>this about getting a consistent view across replicated copies of data</a:t>
            </a:r>
          </a:p>
        </p:txBody>
      </p:sp>
    </p:spTree>
    <p:extLst>
      <p:ext uri="{BB962C8B-B14F-4D97-AF65-F5344CB8AC3E}">
        <p14:creationId xmlns:p14="http://schemas.microsoft.com/office/powerpoint/2010/main" val="29747760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08188" cy="369332"/>
          </a:xfrm>
          <a:prstGeom prst="rect">
            <a:avLst/>
          </a:prstGeom>
          <a:noFill/>
        </p:spPr>
        <p:txBody>
          <a:bodyPr wrap="none" rtlCol="0">
            <a:spAutoFit/>
          </a:bodyPr>
          <a:lstStyle/>
          <a:p>
            <a:pPr lvl="0">
              <a:defRPr/>
            </a:pPr>
            <a:r>
              <a:rPr lang="en-US" dirty="0">
                <a:solidFill>
                  <a:prstClr val="black"/>
                </a:solidFill>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lvl="0">
              <a:defRPr/>
            </a:pPr>
            <a:r>
              <a:rPr lang="en-US" dirty="0">
                <a:solidFill>
                  <a:prstClr val="black"/>
                </a:solidFill>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598002" cy="369332"/>
          </a:xfrm>
          <a:prstGeom prst="rect">
            <a:avLst/>
          </a:prstGeom>
          <a:noFill/>
        </p:spPr>
        <p:txBody>
          <a:bodyPr wrap="none" rtlCol="0">
            <a:spAutoFit/>
          </a:bodyPr>
          <a:lstStyle/>
          <a:p>
            <a:pPr lvl="0">
              <a:defRPr/>
            </a:pPr>
            <a:r>
              <a:rPr lang="en-US" dirty="0">
                <a:solidFill>
                  <a:prstClr val="black"/>
                </a:solidFill>
              </a:rPr>
              <a:t>(North Europe)</a:t>
            </a:r>
          </a:p>
        </p:txBody>
      </p:sp>
      <mc:AlternateContent xmlns:mc="http://schemas.openxmlformats.org/markup-compatibility/2006" xmlns:p14="http://schemas.microsoft.com/office/powerpoint/2010/main">
        <mc:Choice Requires="p14">
          <p:contentPart p14:bwMode="auto" r:id="rId2">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5"/>
              <a:stretch>
                <a:fillRect/>
              </a:stretch>
            </p:blipFill>
            <p:spPr>
              <a:xfrm>
                <a:off x="2107967" y="220724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Tree>
    <p:extLst>
      <p:ext uri="{BB962C8B-B14F-4D97-AF65-F5344CB8AC3E}">
        <p14:creationId xmlns:p14="http://schemas.microsoft.com/office/powerpoint/2010/main" val="2886984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mc:AlternateContent xmlns:mc="http://schemas.openxmlformats.org/markup-compatibility/2006" xmlns:p14="http://schemas.microsoft.com/office/powerpoint/2010/main">
        <mc:Choice Requires="p14">
          <p:contentPart p14:bwMode="auto" r:id="rId2">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5"/>
              <a:stretch>
                <a:fillRect/>
              </a:stretch>
            </p:blipFill>
            <p:spPr>
              <a:xfrm>
                <a:off x="2107967" y="220724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Tree>
    <p:extLst>
      <p:ext uri="{BB962C8B-B14F-4D97-AF65-F5344CB8AC3E}">
        <p14:creationId xmlns:p14="http://schemas.microsoft.com/office/powerpoint/2010/main" val="3309723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spTree>
    <p:extLst>
      <p:ext uri="{BB962C8B-B14F-4D97-AF65-F5344CB8AC3E}">
        <p14:creationId xmlns:p14="http://schemas.microsoft.com/office/powerpoint/2010/main" val="3386550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114332" y="5661781"/>
            <a:ext cx="53799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a network partition is introduced?</a:t>
            </a:r>
          </a:p>
        </p:txBody>
      </p:sp>
    </p:spTree>
    <p:extLst>
      <p:ext uri="{BB962C8B-B14F-4D97-AF65-F5344CB8AC3E}">
        <p14:creationId xmlns:p14="http://schemas.microsoft.com/office/powerpoint/2010/main" val="2100204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033350" y="5561429"/>
            <a:ext cx="7556492"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What is the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it see 5? (prioritize availability)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does the system go offline until network is restored? (prioritize consistency)</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114332" y="5661781"/>
            <a:ext cx="53799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a network partition is introduced?</a:t>
            </a:r>
          </a:p>
        </p:txBody>
      </p:sp>
    </p:spTree>
    <p:extLst>
      <p:ext uri="{BB962C8B-B14F-4D97-AF65-F5344CB8AC3E}">
        <p14:creationId xmlns:p14="http://schemas.microsoft.com/office/powerpoint/2010/main" val="405943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11515" y="1587500"/>
            <a:ext cx="5052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Guaranteed low latency at P99 (99</a:t>
            </a:r>
            <a:r>
              <a:rPr kumimoji="0" lang="en-US" sz="1800" b="0" i="0" u="none" strike="noStrike" kern="1200" cap="none" spc="0" normalizeH="0" baseline="3000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th</a:t>
            </a: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 percentile)</a:t>
            </a:r>
          </a:p>
        </p:txBody>
      </p:sp>
      <p:sp>
        <p:nvSpPr>
          <p:cNvPr id="9" name="TextBox 8"/>
          <p:cNvSpPr txBox="1"/>
          <p:nvPr/>
        </p:nvSpPr>
        <p:spPr>
          <a:xfrm>
            <a:off x="5711514" y="2050410"/>
            <a:ext cx="466443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Requests are served from local region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Single-digit millisecond latency worldwide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Write optimized, latch-free database engine designed for SSD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Synchronous automatic indexing at sustained ingestion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26" name="Graphic 25">
            <a:extLst>
              <a:ext uri="{FF2B5EF4-FFF2-40B4-BE49-F238E27FC236}">
                <a16:creationId xmlns:a16="http://schemas.microsoft.com/office/drawing/2014/main" id="{757BA131-5B74-4C79-9FB5-EBBD6328F1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394" y="1939726"/>
            <a:ext cx="4227928" cy="2775912"/>
          </a:xfrm>
          <a:prstGeom prst="rect">
            <a:avLst/>
          </a:prstGeom>
        </p:spPr>
      </p:pic>
      <p:grpSp>
        <p:nvGrpSpPr>
          <p:cNvPr id="27" name="Group 26">
            <a:extLst>
              <a:ext uri="{FF2B5EF4-FFF2-40B4-BE49-F238E27FC236}">
                <a16:creationId xmlns:a16="http://schemas.microsoft.com/office/drawing/2014/main" id="{79765C57-884F-4EEC-A4EF-01BC50BD9552}"/>
              </a:ext>
            </a:extLst>
          </p:cNvPr>
          <p:cNvGrpSpPr/>
          <p:nvPr/>
        </p:nvGrpSpPr>
        <p:grpSpPr>
          <a:xfrm>
            <a:off x="563245" y="2315640"/>
            <a:ext cx="4823459" cy="2024083"/>
            <a:chOff x="7610771" y="4259262"/>
            <a:chExt cx="4545571" cy="187108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Reads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Indexed writes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30" name="Rectangle 29">
              <a:extLst>
                <a:ext uri="{FF2B5EF4-FFF2-40B4-BE49-F238E27FC236}">
                  <a16:creationId xmlns:a16="http://schemas.microsoft.com/office/drawing/2014/main" id="{C0B5BF31-C079-4D53-B53A-DC780CB5EBA5}"/>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P50</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P99</a:t>
              </a:r>
            </a:p>
          </p:txBody>
        </p:sp>
        <p:sp>
          <p:nvSpPr>
            <p:cNvPr id="32" name="Rectangle 31">
              <a:extLst>
                <a:ext uri="{FF2B5EF4-FFF2-40B4-BE49-F238E27FC236}">
                  <a16:creationId xmlns:a16="http://schemas.microsoft.com/office/drawing/2014/main" id="{4B29C41E-1A97-478D-A7D3-E264727FB0B0}"/>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&lt;2ms</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&lt;10ms</a:t>
              </a:r>
            </a:p>
          </p:txBody>
        </p:sp>
        <p:sp>
          <p:nvSpPr>
            <p:cNvPr id="34" name="Rectangle 33">
              <a:extLst>
                <a:ext uri="{FF2B5EF4-FFF2-40B4-BE49-F238E27FC236}">
                  <a16:creationId xmlns:a16="http://schemas.microsoft.com/office/drawing/2014/main" id="{0E724E2E-A64E-4F79-8A88-8DB12377E24B}"/>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&lt;6ms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&lt;15ms</a:t>
              </a:r>
            </a:p>
          </p:txBody>
        </p:sp>
      </p:grpSp>
    </p:spTree>
    <p:extLst>
      <p:ext uri="{BB962C8B-B14F-4D97-AF65-F5344CB8AC3E}">
        <p14:creationId xmlns:p14="http://schemas.microsoft.com/office/powerpoint/2010/main" val="46693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7FC7F2D-E916-49F2-B427-537DCAE70A09}"/>
              </a:ext>
            </a:extLst>
          </p:cNvPr>
          <p:cNvSpPr txBox="1"/>
          <p:nvPr/>
        </p:nvSpPr>
        <p:spPr>
          <a:xfrm>
            <a:off x="3071132" y="5605676"/>
            <a:ext cx="72399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Brewer’s CAP Theorem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impossible for distributed data store to simultaneously provide more than 2 out of the following 3 guarantees: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Consistency, Availability, Partition Tolerance</a:t>
            </a:r>
          </a:p>
        </p:txBody>
      </p:sp>
    </p:spTree>
    <p:extLst>
      <p:ext uri="{BB962C8B-B14F-4D97-AF65-F5344CB8AC3E}">
        <p14:creationId xmlns:p14="http://schemas.microsoft.com/office/powerpoint/2010/main" val="27893319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6075243" y="1110343"/>
            <a:ext cx="77363" cy="79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3122023" y="267379"/>
            <a:ext cx="74504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Latency: packet of information can travel as fast as speed of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5669280" y="1110343"/>
            <a:ext cx="328600" cy="231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840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371899" y="5561429"/>
            <a:ext cx="28793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A: What is the value?</a:t>
            </a:r>
          </a:p>
        </p:txBody>
      </p:sp>
    </p:spTree>
    <p:extLst>
      <p:ext uri="{BB962C8B-B14F-4D97-AF65-F5344CB8AC3E}">
        <p14:creationId xmlns:p14="http://schemas.microsoft.com/office/powerpoint/2010/main" val="19830376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418576" y="5561429"/>
            <a:ext cx="678602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B: What is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it see 5 immediately? (prioritize 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 it see the same result as reader A? (quorum impacts throughput)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does it sit and wait for 5 =&gt; 6 propagate? (prioritize consistency)</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A: What is the value?</a:t>
            </a:r>
          </a:p>
        </p:txBody>
      </p:sp>
    </p:spTree>
    <p:extLst>
      <p:ext uri="{BB962C8B-B14F-4D97-AF65-F5344CB8AC3E}">
        <p14:creationId xmlns:p14="http://schemas.microsoft.com/office/powerpoint/2010/main" val="25605858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12" name="TextBox 11">
            <a:extLst>
              <a:ext uri="{FF2B5EF4-FFF2-40B4-BE49-F238E27FC236}">
                <a16:creationId xmlns:a16="http://schemas.microsoft.com/office/drawing/2014/main" id="{161C06F2-4112-4780-9660-9AC2DB3E807C}"/>
              </a:ext>
            </a:extLst>
          </p:cNvPr>
          <p:cNvSpPr txBox="1"/>
          <p:nvPr/>
        </p:nvSpPr>
        <p:spPr>
          <a:xfrm>
            <a:off x="2248172" y="5578695"/>
            <a:ext cx="822484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PACELC Theorem: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case of network partitioning (P) in a distributed computer system, one has to choose between availability (A) and consistency (C) (as per the CAP theorem), but else (E), even when the system is running normally in the absence of partitions, one has to choose between latency (L) and consistency (C).</a:t>
            </a:r>
          </a:p>
        </p:txBody>
      </p:sp>
    </p:spTree>
    <p:extLst>
      <p:ext uri="{BB962C8B-B14F-4D97-AF65-F5344CB8AC3E}">
        <p14:creationId xmlns:p14="http://schemas.microsoft.com/office/powerpoint/2010/main" val="4246297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459038" y="205107"/>
            <a:ext cx="9732962" cy="985837"/>
          </a:xfrm>
        </p:spPr>
        <p:txBody>
          <a:bodyPr/>
          <a:lstStyle/>
          <a:p>
            <a:r>
              <a:rPr lang="en-US" dirty="0"/>
              <a:t>Programmable Data Consistency </a:t>
            </a:r>
          </a:p>
        </p:txBody>
      </p:sp>
      <p:pic>
        <p:nvPicPr>
          <p:cNvPr id="8" name="Picture 2" descr="http://counterinception.com/sites/default/files/pictures/MatrixBluePillRedPi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071" y="1190944"/>
            <a:ext cx="7645619" cy="443103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991428" y="5439245"/>
            <a:ext cx="2833169" cy="784831"/>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Calibri Light" panose="020F0302020204030204"/>
                <a:ea typeface="+mn-ea"/>
                <a:cs typeface="+mn-cs"/>
              </a:rPr>
              <a:t>Strong consistency High latency</a:t>
            </a:r>
          </a:p>
        </p:txBody>
      </p:sp>
      <p:sp>
        <p:nvSpPr>
          <p:cNvPr id="11" name="TextBox 10"/>
          <p:cNvSpPr txBox="1"/>
          <p:nvPr/>
        </p:nvSpPr>
        <p:spPr>
          <a:xfrm>
            <a:off x="6110009" y="5439245"/>
            <a:ext cx="3079694" cy="784830"/>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Eventual consistency, Low latency</a:t>
            </a:r>
          </a:p>
        </p:txBody>
      </p:sp>
      <p:sp>
        <p:nvSpPr>
          <p:cNvPr id="9" name="Title 1"/>
          <p:cNvSpPr txBox="1">
            <a:spLocks/>
          </p:cNvSpPr>
          <p:nvPr/>
        </p:nvSpPr>
        <p:spPr>
          <a:xfrm>
            <a:off x="-132239" y="1763066"/>
            <a:ext cx="2991585" cy="700233"/>
          </a:xfrm>
          <a:prstGeom prst="rect">
            <a:avLst/>
          </a:prstGeom>
        </p:spPr>
        <p:txBody>
          <a:bodyPr vert="horz" wrap="square" lIns="134444" tIns="84028" rIns="134444" bIns="84028"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9644" marR="0" lvl="0" indent="-259644" algn="l" defTabSz="857055" rtl="0" eaLnBrk="1" fontAlgn="auto" latinLnBrk="0" hangingPunct="1">
              <a:lnSpc>
                <a:spcPct val="90000"/>
              </a:lnSpc>
              <a:spcBef>
                <a:spcPct val="0"/>
              </a:spcBef>
              <a:spcAft>
                <a:spcPts val="0"/>
              </a:spcAft>
              <a:buClrTx/>
              <a:buSzTx/>
              <a:buFontTx/>
              <a:buNone/>
              <a:tabLst>
                <a:tab pos="259644" algn="l"/>
              </a:tabLst>
              <a:defRPr/>
            </a:pPr>
            <a:r>
              <a:rPr kumimoji="0" lang="en-US" sz="4042" b="0" i="1"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Choice for most distributed apps</a:t>
            </a:r>
            <a:endParaRPr kumimoji="0" lang="en-US" sz="4042" b="0" i="1" u="none" strike="noStrike" kern="1200" cap="none" spc="-102" normalizeH="0" baseline="0" noProof="0" dirty="0">
              <a:ln w="3175">
                <a:noFill/>
              </a:ln>
              <a:solidFill>
                <a:srgbClr val="FF0000"/>
              </a:solidFill>
              <a:effectLst/>
              <a:uLnTx/>
              <a:uFillTx/>
              <a:latin typeface="Calibri Light" panose="020F0302020204030204"/>
              <a:ea typeface="+mn-ea"/>
              <a:cs typeface="Segoe UI" pitchFamily="34" charset="0"/>
            </a:endParaRPr>
          </a:p>
        </p:txBody>
      </p:sp>
      <p:sp>
        <p:nvSpPr>
          <p:cNvPr id="2" name="Right Brace 1"/>
          <p:cNvSpPr/>
          <p:nvPr/>
        </p:nvSpPr>
        <p:spPr>
          <a:xfrm rot="5400000">
            <a:off x="5774074" y="3363628"/>
            <a:ext cx="493238" cy="6058526"/>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6960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170342" y="1328738"/>
            <a:ext cx="6608763" cy="4554537"/>
          </a:xfrm>
        </p:spPr>
        <p:txBody>
          <a:bodyPr>
            <a:normAutofit lnSpcReduction="10000"/>
          </a:bodyPr>
          <a:lstStyle/>
          <a:p>
            <a:pPr>
              <a:spcAft>
                <a:spcPts val="551"/>
              </a:spcAft>
            </a:pPr>
            <a:r>
              <a:rPr lang="en-US" sz="2941" dirty="0"/>
              <a:t>Intuitive programming model</a:t>
            </a:r>
          </a:p>
          <a:p>
            <a:pPr>
              <a:spcAft>
                <a:spcPts val="551"/>
              </a:spcAft>
            </a:pPr>
            <a:r>
              <a:rPr lang="en-US" sz="2573" dirty="0"/>
              <a:t>5 Well-defined, consistency models</a:t>
            </a:r>
          </a:p>
          <a:p>
            <a:pPr>
              <a:spcAft>
                <a:spcPts val="1655"/>
              </a:spcAft>
            </a:pPr>
            <a:r>
              <a:rPr lang="en-US" sz="2573" dirty="0"/>
              <a:t>Overridable on a per-request basis</a:t>
            </a:r>
          </a:p>
          <a:p>
            <a:pPr>
              <a:spcAft>
                <a:spcPts val="551"/>
              </a:spcAft>
            </a:pPr>
            <a:endParaRPr lang="en-US" sz="2573" b="1" dirty="0"/>
          </a:p>
          <a:p>
            <a:pPr>
              <a:spcAft>
                <a:spcPts val="551"/>
              </a:spcAft>
            </a:pPr>
            <a:r>
              <a:rPr lang="en-US" sz="2941" dirty="0"/>
              <a:t>Clear tradeoffs</a:t>
            </a:r>
          </a:p>
          <a:p>
            <a:pPr>
              <a:spcAft>
                <a:spcPts val="551"/>
              </a:spcAft>
            </a:pPr>
            <a:r>
              <a:rPr lang="en-US" sz="2573" dirty="0"/>
              <a:t>Latency </a:t>
            </a:r>
          </a:p>
          <a:p>
            <a:pPr>
              <a:spcAft>
                <a:spcPts val="551"/>
              </a:spcAft>
            </a:pPr>
            <a:r>
              <a:rPr lang="en-US" sz="2573" dirty="0"/>
              <a:t>Availability </a:t>
            </a:r>
          </a:p>
          <a:p>
            <a:pPr>
              <a:spcAft>
                <a:spcPts val="551"/>
              </a:spcAft>
            </a:pPr>
            <a:r>
              <a:rPr lang="en-US" sz="2573" dirty="0"/>
              <a:t>Throughput</a:t>
            </a:r>
            <a:endParaRPr lang="en-US" sz="2206" dirty="0"/>
          </a:p>
        </p:txBody>
      </p:sp>
      <p:sp>
        <p:nvSpPr>
          <p:cNvPr id="17" name="Title 16"/>
          <p:cNvSpPr>
            <a:spLocks noGrp="1"/>
          </p:cNvSpPr>
          <p:nvPr>
            <p:ph type="title" idx="4294967295"/>
          </p:nvPr>
        </p:nvSpPr>
        <p:spPr>
          <a:xfrm>
            <a:off x="0" y="123825"/>
            <a:ext cx="10287000" cy="1143000"/>
          </a:xfrm>
        </p:spPr>
        <p:txBody>
          <a:bodyPr/>
          <a:lstStyle/>
          <a:p>
            <a:r>
              <a:rPr lang="en-US" dirty="0"/>
              <a:t>Well-defined consistency models</a:t>
            </a:r>
          </a:p>
        </p:txBody>
      </p:sp>
      <p:grpSp>
        <p:nvGrpSpPr>
          <p:cNvPr id="86" name="Group 85">
            <a:extLst>
              <a:ext uri="{FF2B5EF4-FFF2-40B4-BE49-F238E27FC236}">
                <a16:creationId xmlns:a16="http://schemas.microsoft.com/office/drawing/2014/main" id="{C0A338ED-71B3-4374-83B7-33ECEBA008A8}"/>
              </a:ext>
            </a:extLst>
          </p:cNvPr>
          <p:cNvGrpSpPr/>
          <p:nvPr/>
        </p:nvGrpSpPr>
        <p:grpSpPr>
          <a:xfrm>
            <a:off x="5115536" y="2730336"/>
            <a:ext cx="6593844" cy="3317322"/>
            <a:chOff x="445531" y="2209801"/>
            <a:chExt cx="7174469" cy="3609431"/>
          </a:xfrm>
        </p:grpSpPr>
        <p:sp>
          <p:nvSpPr>
            <p:cNvPr id="87" name="Freeform 609">
              <a:extLst>
                <a:ext uri="{FF2B5EF4-FFF2-40B4-BE49-F238E27FC236}">
                  <a16:creationId xmlns:a16="http://schemas.microsoft.com/office/drawing/2014/main" id="{F2EB571E-ABFE-4B9E-98D6-A099E7ED3426}"/>
                </a:ext>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88" name="Oval 87">
              <a:extLst>
                <a:ext uri="{FF2B5EF4-FFF2-40B4-BE49-F238E27FC236}">
                  <a16:creationId xmlns:a16="http://schemas.microsoft.com/office/drawing/2014/main" id="{5B8D242E-B567-4FC1-B8FC-BC36A5920AA1}"/>
                </a:ext>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89" name="Oval 88">
              <a:extLst>
                <a:ext uri="{FF2B5EF4-FFF2-40B4-BE49-F238E27FC236}">
                  <a16:creationId xmlns:a16="http://schemas.microsoft.com/office/drawing/2014/main" id="{8D9FB80E-2D42-4D51-A299-C2B46EEF8EE0}"/>
                </a:ext>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0" name="Oval 89">
              <a:extLst>
                <a:ext uri="{FF2B5EF4-FFF2-40B4-BE49-F238E27FC236}">
                  <a16:creationId xmlns:a16="http://schemas.microsoft.com/office/drawing/2014/main" id="{C9360454-D82F-4CE3-8FCA-8F487FD61F3E}"/>
                </a:ext>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1" name="Freeform 162">
              <a:extLst>
                <a:ext uri="{FF2B5EF4-FFF2-40B4-BE49-F238E27FC236}">
                  <a16:creationId xmlns:a16="http://schemas.microsoft.com/office/drawing/2014/main" id="{D2327FDD-188B-4927-856F-D00FA6B4D753}"/>
                </a:ext>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2" name="Freeform 163">
              <a:extLst>
                <a:ext uri="{FF2B5EF4-FFF2-40B4-BE49-F238E27FC236}">
                  <a16:creationId xmlns:a16="http://schemas.microsoft.com/office/drawing/2014/main" id="{59DB8EF7-CD9E-46D2-84F5-2639CA379E44}"/>
                </a:ext>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3" name="Freeform 164">
              <a:extLst>
                <a:ext uri="{FF2B5EF4-FFF2-40B4-BE49-F238E27FC236}">
                  <a16:creationId xmlns:a16="http://schemas.microsoft.com/office/drawing/2014/main" id="{2CA6C173-3C91-4EDF-B4FC-DFCA23C6AA3F}"/>
                </a:ext>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cxnSp>
          <p:nvCxnSpPr>
            <p:cNvPr id="94" name="Straight Connector 93">
              <a:extLst>
                <a:ext uri="{FF2B5EF4-FFF2-40B4-BE49-F238E27FC236}">
                  <a16:creationId xmlns:a16="http://schemas.microsoft.com/office/drawing/2014/main" id="{B46E2737-3235-487A-90FC-97DE9542D9A4}"/>
                </a:ext>
              </a:extLst>
            </p:cNvPr>
            <p:cNvCxnSpPr>
              <a:stCxn id="101" idx="6"/>
              <a:endCxn id="89" idx="2"/>
            </p:cNvCxnSpPr>
            <p:nvPr/>
          </p:nvCxnSpPr>
          <p:spPr>
            <a:xfrm flipV="1">
              <a:off x="1513543" y="2888796"/>
              <a:ext cx="2716469" cy="149137"/>
            </a:xfrm>
            <a:prstGeom prst="line">
              <a:avLst/>
            </a:prstGeom>
            <a:noFill/>
            <a:ln w="9525" cap="flat" cmpd="sng" algn="ctr">
              <a:solidFill>
                <a:sysClr val="window" lastClr="FFFFFF"/>
              </a:solidFill>
              <a:prstDash val="solid"/>
            </a:ln>
            <a:effectLst/>
          </p:spPr>
        </p:cxnSp>
        <p:cxnSp>
          <p:nvCxnSpPr>
            <p:cNvPr id="95" name="Straight Connector 94">
              <a:extLst>
                <a:ext uri="{FF2B5EF4-FFF2-40B4-BE49-F238E27FC236}">
                  <a16:creationId xmlns:a16="http://schemas.microsoft.com/office/drawing/2014/main" id="{24E28266-19BC-4AFE-8E9B-4DC90E3E099E}"/>
                </a:ext>
              </a:extLst>
            </p:cNvPr>
            <p:cNvCxnSpPr>
              <a:stCxn id="90" idx="4"/>
              <a:endCxn id="88" idx="6"/>
            </p:cNvCxnSpPr>
            <p:nvPr/>
          </p:nvCxnSpPr>
          <p:spPr>
            <a:xfrm flipH="1">
              <a:off x="4286591" y="3481519"/>
              <a:ext cx="1189352" cy="1149807"/>
            </a:xfrm>
            <a:prstGeom prst="line">
              <a:avLst/>
            </a:prstGeom>
            <a:noFill/>
            <a:ln w="9525" cap="flat" cmpd="sng" algn="ctr">
              <a:solidFill>
                <a:sysClr val="window" lastClr="FFFFFF"/>
              </a:solidFill>
              <a:prstDash val="solid"/>
            </a:ln>
            <a:effectLst/>
          </p:spPr>
        </p:cxnSp>
        <p:cxnSp>
          <p:nvCxnSpPr>
            <p:cNvPr id="96" name="Straight Connector 95">
              <a:extLst>
                <a:ext uri="{FF2B5EF4-FFF2-40B4-BE49-F238E27FC236}">
                  <a16:creationId xmlns:a16="http://schemas.microsoft.com/office/drawing/2014/main" id="{A4885426-3DEB-45AA-AABC-0BE79F4F6326}"/>
                </a:ext>
              </a:extLst>
            </p:cNvPr>
            <p:cNvCxnSpPr>
              <a:stCxn id="88" idx="2"/>
              <a:endCxn id="101" idx="6"/>
            </p:cNvCxnSpPr>
            <p:nvPr/>
          </p:nvCxnSpPr>
          <p:spPr>
            <a:xfrm flipH="1" flipV="1">
              <a:off x="1513543" y="3037933"/>
              <a:ext cx="2634260" cy="1593393"/>
            </a:xfrm>
            <a:prstGeom prst="line">
              <a:avLst/>
            </a:prstGeom>
            <a:noFill/>
            <a:ln w="9525" cap="flat" cmpd="sng" algn="ctr">
              <a:solidFill>
                <a:sysClr val="window" lastClr="FFFFFF"/>
              </a:solidFill>
              <a:prstDash val="solid"/>
            </a:ln>
            <a:effectLst/>
          </p:spPr>
        </p:cxnSp>
        <p:cxnSp>
          <p:nvCxnSpPr>
            <p:cNvPr id="97" name="Straight Connector 96">
              <a:extLst>
                <a:ext uri="{FF2B5EF4-FFF2-40B4-BE49-F238E27FC236}">
                  <a16:creationId xmlns:a16="http://schemas.microsoft.com/office/drawing/2014/main" id="{1DAF150B-03B5-4ED1-B97F-8E0CE8D0F48C}"/>
                </a:ext>
              </a:extLst>
            </p:cNvPr>
            <p:cNvCxnSpPr>
              <a:stCxn id="101" idx="6"/>
              <a:endCxn id="90" idx="2"/>
            </p:cNvCxnSpPr>
            <p:nvPr/>
          </p:nvCxnSpPr>
          <p:spPr>
            <a:xfrm>
              <a:off x="1513543" y="3037933"/>
              <a:ext cx="3893005" cy="374193"/>
            </a:xfrm>
            <a:prstGeom prst="line">
              <a:avLst/>
            </a:prstGeom>
            <a:noFill/>
            <a:ln w="9525" cap="flat" cmpd="sng" algn="ctr">
              <a:solidFill>
                <a:sysClr val="window" lastClr="FFFFFF"/>
              </a:solidFill>
              <a:prstDash val="solid"/>
            </a:ln>
            <a:effectLst/>
          </p:spPr>
        </p:cxnSp>
        <p:grpSp>
          <p:nvGrpSpPr>
            <p:cNvPr id="98" name="Group 97">
              <a:extLst>
                <a:ext uri="{FF2B5EF4-FFF2-40B4-BE49-F238E27FC236}">
                  <a16:creationId xmlns:a16="http://schemas.microsoft.com/office/drawing/2014/main" id="{E0297ECD-EE76-408E-B872-4F5CC7D41381}"/>
                </a:ext>
              </a:extLst>
            </p:cNvPr>
            <p:cNvGrpSpPr/>
            <p:nvPr/>
          </p:nvGrpSpPr>
          <p:grpSpPr>
            <a:xfrm>
              <a:off x="1308919" y="2902701"/>
              <a:ext cx="270459" cy="270459"/>
              <a:chOff x="981689" y="2177026"/>
              <a:chExt cx="202844" cy="202844"/>
            </a:xfrm>
          </p:grpSpPr>
          <p:sp>
            <p:nvSpPr>
              <p:cNvPr id="100" name="Oval 99">
                <a:extLst>
                  <a:ext uri="{FF2B5EF4-FFF2-40B4-BE49-F238E27FC236}">
                    <a16:creationId xmlns:a16="http://schemas.microsoft.com/office/drawing/2014/main" id="{B6BF7DD3-6ABC-4FF8-B6A2-A205CFB45017}"/>
                  </a:ext>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101" name="Oval 100">
                <a:extLst>
                  <a:ext uri="{FF2B5EF4-FFF2-40B4-BE49-F238E27FC236}">
                    <a16:creationId xmlns:a16="http://schemas.microsoft.com/office/drawing/2014/main" id="{91952BCB-C3A7-462B-AAE3-ADDF41C4A40D}"/>
                  </a:ext>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grpSp>
        <p:sp>
          <p:nvSpPr>
            <p:cNvPr id="99" name="Freeform 6">
              <a:extLst>
                <a:ext uri="{FF2B5EF4-FFF2-40B4-BE49-F238E27FC236}">
                  <a16:creationId xmlns:a16="http://schemas.microsoft.com/office/drawing/2014/main" id="{AFA356EB-0A28-4169-97C3-B1D46DF1F0BA}"/>
                </a:ext>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gr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5041" y="5029178"/>
            <a:ext cx="3639601" cy="1552862"/>
          </a:xfrm>
          <a:prstGeom prst="rect">
            <a:avLst/>
          </a:prstGeom>
        </p:spPr>
      </p:pic>
      <p:grpSp>
        <p:nvGrpSpPr>
          <p:cNvPr id="5" name="Group 4">
            <a:extLst>
              <a:ext uri="{FF2B5EF4-FFF2-40B4-BE49-F238E27FC236}">
                <a16:creationId xmlns:a16="http://schemas.microsoft.com/office/drawing/2014/main" id="{624F4AA8-4D8E-4D1F-8AE4-3E5F2022C027}"/>
              </a:ext>
            </a:extLst>
          </p:cNvPr>
          <p:cNvGrpSpPr/>
          <p:nvPr/>
        </p:nvGrpSpPr>
        <p:grpSpPr>
          <a:xfrm>
            <a:off x="4334430" y="2933407"/>
            <a:ext cx="8287911" cy="3663480"/>
            <a:chOff x="4084637" y="3408629"/>
            <a:chExt cx="9017707" cy="3986070"/>
          </a:xfrm>
        </p:grpSpPr>
        <p:pic>
          <p:nvPicPr>
            <p:cNvPr id="4" name="Picture 3">
              <a:extLst>
                <a:ext uri="{FF2B5EF4-FFF2-40B4-BE49-F238E27FC236}">
                  <a16:creationId xmlns:a16="http://schemas.microsoft.com/office/drawing/2014/main" id="{CF7AF229-5FFB-4BFF-892F-4B96BD3257A5}"/>
                </a:ext>
              </a:extLst>
            </p:cNvPr>
            <p:cNvPicPr>
              <a:picLocks noChangeAspect="1"/>
            </p:cNvPicPr>
            <p:nvPr/>
          </p:nvPicPr>
          <p:blipFill>
            <a:blip r:embed="rId3"/>
            <a:stretch>
              <a:fillRect/>
            </a:stretch>
          </p:blipFill>
          <p:spPr>
            <a:xfrm>
              <a:off x="5125102" y="3696582"/>
              <a:ext cx="6917962" cy="3698117"/>
            </a:xfrm>
            <a:prstGeom prst="rect">
              <a:avLst/>
            </a:prstGeom>
          </p:spPr>
        </p:pic>
        <p:pic>
          <p:nvPicPr>
            <p:cNvPr id="41" name="Picture 40">
              <a:extLst>
                <a:ext uri="{FF2B5EF4-FFF2-40B4-BE49-F238E27FC236}">
                  <a16:creationId xmlns:a16="http://schemas.microsoft.com/office/drawing/2014/main" id="{AE056496-906C-4E02-AA05-402FAE3BD87F}"/>
                </a:ext>
              </a:extLst>
            </p:cNvPr>
            <p:cNvPicPr>
              <a:picLocks noChangeAspect="1"/>
            </p:cNvPicPr>
            <p:nvPr/>
          </p:nvPicPr>
          <p:blipFill rotWithShape="1">
            <a:blip r:embed="rId4"/>
            <a:srcRect b="35324"/>
            <a:stretch/>
          </p:blipFill>
          <p:spPr>
            <a:xfrm>
              <a:off x="4084637" y="3408629"/>
              <a:ext cx="9017707" cy="3354853"/>
            </a:xfrm>
            <a:prstGeom prst="rect">
              <a:avLst/>
            </a:prstGeom>
          </p:spPr>
        </p:pic>
      </p:grpSp>
    </p:spTree>
    <p:extLst>
      <p:ext uri="{BB962C8B-B14F-4D97-AF65-F5344CB8AC3E}">
        <p14:creationId xmlns:p14="http://schemas.microsoft.com/office/powerpoint/2010/main" val="82458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2450428"/>
            <a:ext cx="6217393" cy="195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2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1026"/>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49336AD-6547-4594-9F8E-AA84891C2BAA}"/>
              </a:ext>
            </a:extLst>
          </p:cNvPr>
          <p:cNvGraphicFramePr>
            <a:graphicFrameLocks noGrp="1"/>
          </p:cNvGraphicFramePr>
          <p:nvPr/>
        </p:nvGraphicFramePr>
        <p:xfrm>
          <a:off x="212221" y="2096589"/>
          <a:ext cx="11767558" cy="4663440"/>
        </p:xfrm>
        <a:graphic>
          <a:graphicData uri="http://schemas.openxmlformats.org/drawingml/2006/table">
            <a:tbl>
              <a:tblPr/>
              <a:tblGrid>
                <a:gridCol w="3427178">
                  <a:extLst>
                    <a:ext uri="{9D8B030D-6E8A-4147-A177-3AD203B41FA5}">
                      <a16:colId xmlns:a16="http://schemas.microsoft.com/office/drawing/2014/main" val="3161367515"/>
                    </a:ext>
                  </a:extLst>
                </a:gridCol>
                <a:gridCol w="8340380">
                  <a:extLst>
                    <a:ext uri="{9D8B030D-6E8A-4147-A177-3AD203B41FA5}">
                      <a16:colId xmlns:a16="http://schemas.microsoft.com/office/drawing/2014/main" val="3355261076"/>
                    </a:ext>
                  </a:extLst>
                </a:gridCol>
              </a:tblGrid>
              <a:tr h="0">
                <a:tc>
                  <a:txBody>
                    <a:bodyPr/>
                    <a:lstStyle/>
                    <a:p>
                      <a:pPr algn="l" fontAlgn="b"/>
                      <a:r>
                        <a:rPr lang="en-US" b="1">
                          <a:effectLst/>
                          <a:latin typeface="segoe-ui_semibold"/>
                        </a:rPr>
                        <a:t>Consistency Level</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Guarantees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0">
                <a:tc>
                  <a:txBody>
                    <a:bodyPr/>
                    <a:lstStyle/>
                    <a:p>
                      <a:pPr fontAlgn="t"/>
                      <a:r>
                        <a:rPr lang="en-US">
                          <a:effectLst/>
                        </a:rPr>
                        <a:t>Strong</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Linearizability (once operation is complete, it </a:t>
                      </a:r>
                      <a:r>
                        <a:rPr lang="en-US" b="0" u="none" dirty="0">
                          <a:effectLst/>
                        </a:rPr>
                        <a:t>will</a:t>
                      </a:r>
                      <a:r>
                        <a:rPr lang="en-US" dirty="0">
                          <a:effectLst/>
                        </a:rPr>
                        <a:t> be visible to all)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0">
                <a:tc>
                  <a:txBody>
                    <a:bodyPr/>
                    <a:lstStyle/>
                    <a:p>
                      <a:pPr fontAlgn="t"/>
                      <a:r>
                        <a:rPr lang="en-US">
                          <a:effectLst/>
                        </a:rPr>
                        <a:t>Bounded Staleness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Consistent Prefix.</a:t>
                      </a:r>
                    </a:p>
                    <a:p>
                      <a:pPr fontAlgn="t"/>
                      <a:r>
                        <a:rPr lang="en-US" dirty="0">
                          <a:effectLst/>
                        </a:rPr>
                        <a:t>Reads lag behind writes by at most k prefixes or t interval</a:t>
                      </a:r>
                    </a:p>
                    <a:p>
                      <a:pPr fontAlgn="t"/>
                      <a:r>
                        <a:rPr lang="en-US" dirty="0">
                          <a:effectLst/>
                        </a:rPr>
                        <a:t>Similar properties to strong consistency (except within staleness window), while preserving 99.99% availability and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0">
                <a:tc>
                  <a:txBody>
                    <a:bodyPr/>
                    <a:lstStyle/>
                    <a:p>
                      <a:pPr fontAlgn="t"/>
                      <a:r>
                        <a:rPr lang="en-US" dirty="0">
                          <a:effectLst/>
                        </a:rPr>
                        <a:t>Session</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Consistent Prefix.</a:t>
                      </a:r>
                    </a:p>
                    <a:p>
                      <a:pPr fontAlgn="t"/>
                      <a:r>
                        <a:rPr lang="en-US" dirty="0">
                          <a:effectLst/>
                        </a:rPr>
                        <a:t>Within a session: monotonic reads, monotonic writes, read-your-writes, write-follows-reads</a:t>
                      </a:r>
                    </a:p>
                    <a:p>
                      <a:pPr fontAlgn="t"/>
                      <a:r>
                        <a:rPr lang="en-US" dirty="0">
                          <a:effectLst/>
                        </a:rPr>
                        <a:t>Predictable consistency for a session, high read throughput +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0">
                <a:tc>
                  <a:txBody>
                    <a:bodyPr/>
                    <a:lstStyle/>
                    <a:p>
                      <a:pPr fontAlgn="t"/>
                      <a:r>
                        <a:rPr lang="en-US" dirty="0">
                          <a:effectLst/>
                        </a:rPr>
                        <a:t>Consistent Prefix</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Reads will never see out of order writes (no gaps).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0">
                <a:tc>
                  <a:txBody>
                    <a:bodyPr/>
                    <a:lstStyle/>
                    <a:p>
                      <a:pPr fontAlgn="t"/>
                      <a:r>
                        <a:rPr lang="en-US">
                          <a:effectLst/>
                        </a:rPr>
                        <a:t>Eventual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Potential for out of order reads. Lowest cost for reads of all consistency levels.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Tree>
    <p:extLst>
      <p:ext uri="{BB962C8B-B14F-4D97-AF65-F5344CB8AC3E}">
        <p14:creationId xmlns:p14="http://schemas.microsoft.com/office/powerpoint/2010/main" val="5035179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2588623" y="2403064"/>
            <a:ext cx="70147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Bounded-Staleness:</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Bounds are set server-side via the Azure Portal</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Picture 8">
            <a:extLst>
              <a:ext uri="{FF2B5EF4-FFF2-40B4-BE49-F238E27FC236}">
                <a16:creationId xmlns:a16="http://schemas.microsoft.com/office/drawing/2014/main" id="{06998F1B-F4DD-4AFC-919E-F0E8898E81EF}"/>
              </a:ext>
            </a:extLst>
          </p:cNvPr>
          <p:cNvPicPr>
            <a:picLocks noChangeAspect="1"/>
          </p:cNvPicPr>
          <p:nvPr/>
        </p:nvPicPr>
        <p:blipFill>
          <a:blip r:embed="rId3"/>
          <a:stretch>
            <a:fillRect/>
          </a:stretch>
        </p:blipFill>
        <p:spPr>
          <a:xfrm>
            <a:off x="2800805" y="2864729"/>
            <a:ext cx="6590391" cy="3523008"/>
          </a:xfrm>
          <a:prstGeom prst="rect">
            <a:avLst/>
          </a:prstGeom>
        </p:spPr>
      </p:pic>
      <p:sp>
        <p:nvSpPr>
          <p:cNvPr id="7" name="Rectangle 6">
            <a:extLst>
              <a:ext uri="{FF2B5EF4-FFF2-40B4-BE49-F238E27FC236}">
                <a16:creationId xmlns:a16="http://schemas.microsoft.com/office/drawing/2014/main" id="{1D855E37-2609-48CB-8A9A-5E332A1113C4}"/>
              </a:ext>
            </a:extLst>
          </p:cNvPr>
          <p:cNvSpPr/>
          <p:nvPr/>
        </p:nvSpPr>
        <p:spPr>
          <a:xfrm>
            <a:off x="4310745"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61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Multiple, well-defined consistency choices</a:t>
            </a:r>
          </a:p>
        </p:txBody>
      </p:sp>
      <p:sp>
        <p:nvSpPr>
          <p:cNvPr id="4" name="TextBox 3"/>
          <p:cNvSpPr txBox="1"/>
          <p:nvPr/>
        </p:nvSpPr>
        <p:spPr>
          <a:xfrm>
            <a:off x="5711515" y="2050410"/>
            <a:ext cx="5072424"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Global distribution forces us to navigate the CAP theorem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Writing correct distributed applications is hard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Five well-defined consistency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Intuitive and practical with clear PACELC tradeoffs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Programmatically change at anytime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Can be overridden on a per-request basis</a:t>
            </a:r>
          </a:p>
        </p:txBody>
      </p:sp>
      <p:sp>
        <p:nvSpPr>
          <p:cNvPr id="13" name="Rectangle 12"/>
          <p:cNvSpPr/>
          <p:nvPr/>
        </p:nvSpPr>
        <p:spPr>
          <a:xfrm>
            <a:off x="1430166" y="1721674"/>
            <a:ext cx="3806812" cy="328648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120" y="1956832"/>
            <a:ext cx="4730858" cy="2516414"/>
          </a:xfrm>
          <a:prstGeom prst="rect">
            <a:avLst/>
          </a:prstGeom>
        </p:spPr>
      </p:pic>
    </p:spTree>
    <p:extLst>
      <p:ext uri="{BB962C8B-B14F-4D97-AF65-F5344CB8AC3E}">
        <p14:creationId xmlns:p14="http://schemas.microsoft.com/office/powerpoint/2010/main" val="251856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1192676" y="3322453"/>
            <a:ext cx="6394373"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&lt;Document&gt; response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client.CreateDocumentAsync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collectionLink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id =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"an id"</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value =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"some value"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response.SessionToken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&lt;Document&gt; read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3">
            <a:extLst>
              <a:ext uri="{FF2B5EF4-FFF2-40B4-BE49-F238E27FC236}">
                <a16:creationId xmlns:a16="http://schemas.microsoft.com/office/drawing/2014/main" id="{DDD14A27-2A34-4DC7-8C19-69DC9758399D}"/>
              </a:ext>
            </a:extLst>
          </p:cNvPr>
          <p:cNvSpPr/>
          <p:nvPr/>
        </p:nvSpPr>
        <p:spPr>
          <a:xfrm>
            <a:off x="5586549"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757646" y="2476644"/>
            <a:ext cx="992829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Session Consistency:</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Session is controlled using a “session token”.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Session tokens are automatically cached by the Client SDK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be pulled out and used to override other requests (to preserve session between multiple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7981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D14A27-2A34-4DC7-8C19-69DC9758399D}"/>
              </a:ext>
            </a:extLst>
          </p:cNvPr>
          <p:cNvSpPr/>
          <p:nvPr/>
        </p:nvSpPr>
        <p:spPr>
          <a:xfrm>
            <a:off x="5586549"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757646" y="2476644"/>
            <a:ext cx="49074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Consistency can be relaxed on a per-request basis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2">
            <a:extLst>
              <a:ext uri="{FF2B5EF4-FFF2-40B4-BE49-F238E27FC236}">
                <a16:creationId xmlns:a16="http://schemas.microsoft.com/office/drawing/2014/main" id="{2EA65C5B-48E3-4AD8-A3D6-CFFEBB655CB4}"/>
              </a:ext>
            </a:extLst>
          </p:cNvPr>
          <p:cNvSpPr>
            <a:spLocks noChangeArrowheads="1"/>
          </p:cNvSpPr>
          <p:nvPr/>
        </p:nvSpPr>
        <p:spPr bwMode="auto">
          <a:xfrm>
            <a:off x="1405102" y="3174922"/>
            <a:ext cx="63487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ConsistencyLevel</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ConsistencyLevel.Eventual</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br>
              <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79907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162" y="1587761"/>
            <a:ext cx="0" cy="34928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70" y="1587761"/>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Security &amp; Compliance</a:t>
            </a:r>
          </a:p>
        </p:txBody>
      </p:sp>
      <p:sp>
        <p:nvSpPr>
          <p:cNvPr id="4" name="TextBox 3"/>
          <p:cNvSpPr txBox="1"/>
          <p:nvPr/>
        </p:nvSpPr>
        <p:spPr>
          <a:xfrm>
            <a:off x="5711570" y="2050606"/>
            <a:ext cx="5071705" cy="3539430"/>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Always encrypted at rest and in transit</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Rest – AES256</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 Transit – SSL / TLS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Fine grained “row level” authorization</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User/Permissions with Resource Tokens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Network security with IP firewall rules and VNET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Comprehensive Azure compliance certification:</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ISO 27001, ISO 27018, EUMC, HIPAA</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PCI, SOC1 and SOC2</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FEDRAMP, HITRUST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863" y="2050607"/>
            <a:ext cx="2685669" cy="233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4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92.4|24.7|9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2207</Words>
  <Application>Microsoft Macintosh PowerPoint</Application>
  <PresentationFormat>Widescreen</PresentationFormat>
  <Paragraphs>651</Paragraphs>
  <Slides>92</Slides>
  <Notes>0</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92</vt:i4>
      </vt:variant>
    </vt:vector>
  </HeadingPairs>
  <TitlesOfParts>
    <vt:vector size="102" baseType="lpstr">
      <vt:lpstr>Arial</vt:lpstr>
      <vt:lpstr>Calibri</vt:lpstr>
      <vt:lpstr>Calibri Light</vt:lpstr>
      <vt:lpstr>Consolas</vt:lpstr>
      <vt:lpstr>Segoe UI</vt:lpstr>
      <vt:lpstr>Segoe UI Light</vt:lpstr>
      <vt:lpstr>Segoe UI Semibold</vt:lpstr>
      <vt:lpstr>Segoe UI Semilight</vt:lpstr>
      <vt:lpstr>segoe-ui_semibold</vt:lpstr>
      <vt:lpstr>Office Theme</vt:lpstr>
      <vt:lpstr>Cosmos DB Workshop https://aka.ms/cosmosdb-workshop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Programmable Data Consistency </vt:lpstr>
      <vt:lpstr>Well-defined consistency models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 Kao</dc:creator>
  <cp:lastModifiedBy>Ray Kao</cp:lastModifiedBy>
  <cp:revision>5</cp:revision>
  <dcterms:created xsi:type="dcterms:W3CDTF">2018-09-19T02:59:46Z</dcterms:created>
  <dcterms:modified xsi:type="dcterms:W3CDTF">2018-09-19T03:22:20Z</dcterms:modified>
</cp:coreProperties>
</file>